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 id="2147483672" r:id="rId2"/>
  </p:sldMasterIdLst>
  <p:notesMasterIdLst>
    <p:notesMasterId r:id="rId5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46C549B-8B18-49D7-9EA7-13AC26819494}">
  <a:tblStyle styleId="{D46C549B-8B18-49D7-9EA7-13AC26819494}"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med" len="med"/>
              <a:tailEnd type="none" w="med" len="med"/>
            </a:ln>
          </a:left>
          <a:right>
            <a:ln w="12700" cap="flat" cmpd="sng">
              <a:solidFill>
                <a:schemeClr val="lt1"/>
              </a:solidFill>
              <a:prstDash val="solid"/>
              <a:round/>
              <a:headEnd type="none" w="med" len="med"/>
              <a:tailEnd type="none" w="med" len="med"/>
            </a:ln>
          </a:right>
          <a:top>
            <a:ln w="12700" cap="flat" cmpd="sng">
              <a:solidFill>
                <a:schemeClr val="lt1"/>
              </a:solidFill>
              <a:prstDash val="solid"/>
              <a:round/>
              <a:headEnd type="none" w="med" len="med"/>
              <a:tailEnd type="none" w="med" len="med"/>
            </a:ln>
          </a:top>
          <a:bottom>
            <a:ln w="12700" cap="flat" cmpd="sng">
              <a:solidFill>
                <a:schemeClr val="lt1"/>
              </a:solidFill>
              <a:prstDash val="solid"/>
              <a:round/>
              <a:headEnd type="none" w="med" len="med"/>
              <a:tailEnd type="none" w="med" len="med"/>
            </a:ln>
          </a:bottom>
          <a:insideH>
            <a:ln w="12700" cap="flat" cmpd="sng">
              <a:solidFill>
                <a:schemeClr val="lt1"/>
              </a:solidFill>
              <a:prstDash val="solid"/>
              <a:round/>
              <a:headEnd type="none" w="med" len="med"/>
              <a:tailEnd type="none" w="med" len="med"/>
            </a:ln>
          </a:insideH>
          <a:insideV>
            <a:ln w="12700" cap="flat" cmpd="sng">
              <a:solidFill>
                <a:schemeClr val="lt1"/>
              </a:solidFill>
              <a:prstDash val="solid"/>
              <a:round/>
              <a:headEnd type="none" w="med" len="med"/>
              <a:tailEnd type="none" w="med" len="med"/>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med" len="med"/>
              <a:tailEnd type="none" w="med" len="med"/>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med" len="med"/>
              <a:tailEnd type="none" w="med" len="med"/>
            </a:ln>
          </a:bottom>
        </a:tcBdr>
        <a:fill>
          <a:solidFill>
            <a:schemeClr val="accent1"/>
          </a:solidFill>
        </a:fill>
      </a:tcStyle>
    </a:firstRow>
    <a:neCell>
      <a:tcTxStyle/>
      <a:tcStyle>
        <a:tcBdr/>
      </a:tcStyle>
    </a:neCell>
    <a:nwCell>
      <a:tcTxStyle/>
      <a:tcStyle>
        <a:tcBdr/>
      </a:tcStyle>
    </a:nwCell>
  </a:tblStyle>
  <a:tblStyle styleId="{53286257-858D-449C-9202-AD2A88DA3DA4}" styleName="Table_1">
    <a:wholeTbl>
      <a:tcTxStyle b="off" i="off">
        <a:font>
          <a:latin typeface="Arial"/>
          <a:ea typeface="Arial"/>
          <a:cs typeface="Arial"/>
        </a:font>
        <a:srgbClr val="000000"/>
      </a:tcTxStyle>
      <a:tcStyle>
        <a:tcBdr>
          <a:left>
            <a:ln w="12700" cap="flat" cmpd="sng">
              <a:solidFill>
                <a:srgbClr val="FFFFFF"/>
              </a:solidFill>
              <a:prstDash val="solid"/>
              <a:round/>
              <a:headEnd type="none" w="med" len="med"/>
              <a:tailEnd type="none" w="med" len="med"/>
            </a:ln>
          </a:left>
          <a:right>
            <a:ln w="12700" cap="flat" cmpd="sng">
              <a:solidFill>
                <a:srgbClr val="FFFFFF"/>
              </a:solidFill>
              <a:prstDash val="solid"/>
              <a:round/>
              <a:headEnd type="none" w="med" len="med"/>
              <a:tailEnd type="none" w="med" len="med"/>
            </a:ln>
          </a:right>
          <a:top>
            <a:ln w="12700" cap="flat" cmpd="sng">
              <a:solidFill>
                <a:srgbClr val="FFFFFF"/>
              </a:solidFill>
              <a:prstDash val="solid"/>
              <a:round/>
              <a:headEnd type="none" w="med" len="med"/>
              <a:tailEnd type="none" w="med" len="med"/>
            </a:ln>
          </a:top>
          <a:bottom>
            <a:ln w="12700" cap="flat" cmpd="sng">
              <a:solidFill>
                <a:srgbClr val="FFFFFF"/>
              </a:solidFill>
              <a:prstDash val="solid"/>
              <a:round/>
              <a:headEnd type="none" w="med" len="med"/>
              <a:tailEnd type="none" w="med" len="med"/>
            </a:ln>
          </a:bottom>
          <a:insideH>
            <a:ln w="12700" cap="flat" cmpd="sng">
              <a:solidFill>
                <a:srgbClr val="FFFFFF"/>
              </a:solidFill>
              <a:prstDash val="solid"/>
              <a:round/>
              <a:headEnd type="none" w="med" len="med"/>
              <a:tailEnd type="none" w="med" len="med"/>
            </a:ln>
          </a:insideH>
          <a:insideV>
            <a:ln w="12700" cap="flat" cmpd="sng">
              <a:solidFill>
                <a:srgbClr val="FFFFFF"/>
              </a:solidFill>
              <a:prstDash val="solid"/>
              <a:round/>
              <a:headEnd type="none" w="med" len="med"/>
              <a:tailEnd type="none" w="med" len="med"/>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Arial"/>
          <a:ea typeface="Arial"/>
          <a:cs typeface="Arial"/>
        </a:font>
        <a:srgbClr val="FFFFFF"/>
      </a:tcTxStyle>
      <a:tcStyle>
        <a:tcBdr/>
        <a:fill>
          <a:solidFill>
            <a:srgbClr val="4F81BD"/>
          </a:solidFill>
        </a:fill>
      </a:tcStyle>
    </a:lastCol>
    <a:firstCol>
      <a:tcTxStyle b="on" i="off">
        <a:font>
          <a:latin typeface="Arial"/>
          <a:ea typeface="Arial"/>
          <a:cs typeface="Arial"/>
        </a:font>
        <a:srgbClr val="FFFFFF"/>
      </a:tcTxStyle>
      <a:tcStyle>
        <a:tcBdr/>
        <a:fill>
          <a:solidFill>
            <a:srgbClr val="4F81BD"/>
          </a:solidFill>
        </a:fill>
      </a:tcStyle>
    </a:firstCol>
    <a:lastRow>
      <a:tcTxStyle b="on" i="off">
        <a:font>
          <a:latin typeface="Arial"/>
          <a:ea typeface="Arial"/>
          <a:cs typeface="Arial"/>
        </a:font>
        <a:srgbClr val="FFFFFF"/>
      </a:tcTxStyle>
      <a:tcStyle>
        <a:tcBdr>
          <a:top>
            <a:ln w="38100" cap="flat" cmpd="sng">
              <a:solidFill>
                <a:srgbClr val="FFFFFF"/>
              </a:solidFill>
              <a:prstDash val="solid"/>
              <a:round/>
              <a:headEnd type="none" w="med" len="med"/>
              <a:tailEnd type="none" w="med" len="med"/>
            </a:ln>
          </a:top>
        </a:tcBdr>
        <a:fill>
          <a:solidFill>
            <a:srgbClr val="4F81BD"/>
          </a:solidFill>
        </a:fill>
      </a:tcStyle>
    </a:lastRow>
    <a:seCell>
      <a:tcTxStyle/>
      <a:tcStyle>
        <a:tcBdr/>
      </a:tcStyle>
    </a:seCell>
    <a:swCell>
      <a:tcTxStyle/>
      <a:tcStyle>
        <a:tcBdr/>
      </a:tcStyle>
    </a:swCell>
    <a:firstRow>
      <a:tcTxStyle b="on" i="off">
        <a:font>
          <a:latin typeface="Arial"/>
          <a:ea typeface="Arial"/>
          <a:cs typeface="Arial"/>
        </a:font>
        <a:srgbClr val="FFFFFF"/>
      </a:tcTxStyle>
      <a:tcStyle>
        <a:tcBdr>
          <a:bottom>
            <a:ln w="38100" cap="flat" cmpd="sng">
              <a:solidFill>
                <a:srgbClr val="FFFFFF"/>
              </a:solidFill>
              <a:prstDash val="solid"/>
              <a:round/>
              <a:headEnd type="none" w="med" len="med"/>
              <a:tailEnd type="none" w="med" len="med"/>
            </a:ln>
          </a:bottom>
        </a:tcBdr>
        <a:fill>
          <a:solidFill>
            <a:srgbClr val="4F81BD"/>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2" d="100"/>
          <a:sy n="112" d="100"/>
        </p:scale>
        <p:origin x="61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421593534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31" name="Shape 1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948243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Shape 22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22" name="Shape 2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590666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31" name="Shape 2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26245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43" name="Shape 2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5028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Shape 25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54" name="Shape 2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7157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Shape 26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63" name="Shape 2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5622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Shape 27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73" name="Shape 2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490470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Shape 28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83" name="Shape 2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361436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Shape 29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92" name="Shape 2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65834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Shape 30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302" name="Shape 3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42239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Shape 31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312" name="Shape 3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67538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457200" lvl="0" indent="-317500" rtl="0">
              <a:spcBef>
                <a:spcPts val="0"/>
              </a:spcBef>
              <a:spcAft>
                <a:spcPts val="0"/>
              </a:spcAft>
              <a:buSzPts val="1400"/>
              <a:buChar char="-"/>
            </a:pPr>
            <a:r>
              <a:rPr lang="en"/>
              <a:t>Roland will provide an overview of membership satisfaction research and methods to capture and display the data</a:t>
            </a:r>
            <a:endParaRPr/>
          </a:p>
          <a:p>
            <a:pPr marL="457200" lvl="0" indent="-317500" rtl="0">
              <a:spcBef>
                <a:spcPts val="0"/>
              </a:spcBef>
              <a:spcAft>
                <a:spcPts val="0"/>
              </a:spcAft>
              <a:buSzPts val="1400"/>
              <a:buChar char="-"/>
            </a:pPr>
            <a:r>
              <a:rPr lang="en"/>
              <a:t>Maya will talk about how to use the membership data that is currently at your fingertips to better understand who your members are in order to make informed decisions.</a:t>
            </a:r>
            <a:endParaRPr/>
          </a:p>
        </p:txBody>
      </p:sp>
      <p:sp>
        <p:nvSpPr>
          <p:cNvPr id="139" name="Shape 1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33785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Shape 32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322" name="Shape 3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13512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Shape 330"/>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331" name="Shape 3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46924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Shape 34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342" name="Shape 3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16467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Shape 35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354" name="Shape 35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74220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Shape 36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365" name="Shape 3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45690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Shape 37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377" name="Shape 3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50289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Shape 38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386" name="Shape 3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90499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Shape 39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396" name="Shape 3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22045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Shape 40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457200" lvl="0" indent="-317500" rtl="0">
              <a:spcBef>
                <a:spcPts val="0"/>
              </a:spcBef>
              <a:spcAft>
                <a:spcPts val="0"/>
              </a:spcAft>
              <a:buSzPts val="1400"/>
              <a:buChar char="-"/>
            </a:pPr>
            <a:r>
              <a:rPr lang="en"/>
              <a:t>MMA doesn’t have the best information - we have all been hopeful that the new membership database will be a major improvement</a:t>
            </a:r>
            <a:endParaRPr/>
          </a:p>
          <a:p>
            <a:pPr marL="457200" lvl="0" indent="-317500" rtl="0">
              <a:spcBef>
                <a:spcPts val="0"/>
              </a:spcBef>
              <a:spcAft>
                <a:spcPts val="0"/>
              </a:spcAft>
              <a:buSzPts val="1400"/>
              <a:buChar char="-"/>
            </a:pPr>
            <a:r>
              <a:rPr lang="en"/>
              <a:t>People don’t update their MMA information regularly, so some of it may be outdated, or missing information</a:t>
            </a:r>
            <a:endParaRPr/>
          </a:p>
          <a:p>
            <a:pPr marL="457200" lvl="0" indent="-317500" rtl="0">
              <a:spcBef>
                <a:spcPts val="0"/>
              </a:spcBef>
              <a:spcAft>
                <a:spcPts val="0"/>
              </a:spcAft>
              <a:buSzPts val="1400"/>
              <a:buChar char="-"/>
            </a:pPr>
            <a:r>
              <a:rPr lang="en"/>
              <a:t>However, you can still pull some useful data out of MMA, and we’ll hopefully be able to do even more with our data soon</a:t>
            </a:r>
            <a:endParaRPr/>
          </a:p>
        </p:txBody>
      </p:sp>
      <p:sp>
        <p:nvSpPr>
          <p:cNvPr id="405" name="Shape 4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589590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Shape 41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457200" lvl="0" indent="-317500" rtl="0">
              <a:spcBef>
                <a:spcPts val="0"/>
              </a:spcBef>
              <a:spcAft>
                <a:spcPts val="0"/>
              </a:spcAft>
              <a:buSzPts val="1400"/>
              <a:buChar char="-"/>
            </a:pPr>
            <a:r>
              <a:rPr lang="en"/>
              <a:t>Types of members - one thing on MMA that will always be accurate! That’s your Professional, Corporate, Student, Transitional and 500 Club</a:t>
            </a:r>
            <a:endParaRPr/>
          </a:p>
          <a:p>
            <a:pPr marL="457200" lvl="0" indent="-317500" rtl="0">
              <a:spcBef>
                <a:spcPts val="0"/>
              </a:spcBef>
              <a:spcAft>
                <a:spcPts val="0"/>
              </a:spcAft>
              <a:buSzPts val="1400"/>
              <a:buChar char="-"/>
            </a:pPr>
            <a:r>
              <a:rPr lang="en"/>
              <a:t>Another accurate piece of information: whether they have an ABC or CMP</a:t>
            </a:r>
            <a:endParaRPr/>
          </a:p>
          <a:p>
            <a:pPr marL="457200" lvl="0" indent="-317500" rtl="0">
              <a:spcBef>
                <a:spcPts val="0"/>
              </a:spcBef>
              <a:spcAft>
                <a:spcPts val="0"/>
              </a:spcAft>
              <a:buSzPts val="1400"/>
              <a:buChar char="-"/>
            </a:pPr>
            <a:r>
              <a:rPr lang="en"/>
              <a:t>You can see who is lapsing soon, who has lapsed recently, or who has chosen not to continue with their membership</a:t>
            </a:r>
            <a:endParaRPr/>
          </a:p>
          <a:p>
            <a:pPr marL="457200" lvl="0" indent="-317500" rtl="0">
              <a:spcBef>
                <a:spcPts val="0"/>
              </a:spcBef>
              <a:spcAft>
                <a:spcPts val="0"/>
              </a:spcAft>
              <a:buSzPts val="1400"/>
              <a:buChar char="-"/>
            </a:pPr>
            <a:r>
              <a:rPr lang="en"/>
              <a:t>Type of organization they belong to: one thing to take with a grain of salt, as they might not have updated this upon joining or last renewing, or there could be blank info. But we have found that the rough percentages found here are indicative of our chapter.</a:t>
            </a:r>
            <a:endParaRPr/>
          </a:p>
        </p:txBody>
      </p:sp>
      <p:sp>
        <p:nvSpPr>
          <p:cNvPr id="415" name="Shape 4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9513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149" name="Shape 1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20171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Shape 42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457200" lvl="0" indent="-317500" rtl="0">
              <a:spcBef>
                <a:spcPts val="0"/>
              </a:spcBef>
              <a:spcAft>
                <a:spcPts val="0"/>
              </a:spcAft>
              <a:buSzPts val="1400"/>
              <a:buChar char="-"/>
            </a:pPr>
            <a:r>
              <a:rPr lang="en"/>
              <a:t>IABC Edmonton reviews our data in time for our strat planning session, and provides an overview/update of where our membership currently sits and who our membership is to returning and new board members - I’ll show you examples of the type of information we pulled out last year</a:t>
            </a:r>
            <a:endParaRPr/>
          </a:p>
          <a:p>
            <a:pPr marL="457200" lvl="0" indent="-317500" rtl="0">
              <a:spcBef>
                <a:spcPts val="0"/>
              </a:spcBef>
              <a:spcAft>
                <a:spcPts val="0"/>
              </a:spcAft>
              <a:buSzPts val="1400"/>
              <a:buChar char="-"/>
            </a:pPr>
            <a:r>
              <a:rPr lang="en"/>
              <a:t>You should have a good idea of who your members are, and that, combined with data gathered from your survey, should help you plan programming and content that will appeal to your members</a:t>
            </a:r>
            <a:endParaRPr/>
          </a:p>
        </p:txBody>
      </p:sp>
      <p:sp>
        <p:nvSpPr>
          <p:cNvPr id="425" name="Shape 4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59708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3"/>
        <p:cNvGrpSpPr/>
        <p:nvPr/>
      </p:nvGrpSpPr>
      <p:grpSpPr>
        <a:xfrm>
          <a:off x="0" y="0"/>
          <a:ext cx="0" cy="0"/>
          <a:chOff x="0" y="0"/>
          <a:chExt cx="0" cy="0"/>
        </a:xfrm>
      </p:grpSpPr>
      <p:sp>
        <p:nvSpPr>
          <p:cNvPr id="434" name="Shape 43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435" name="Shape 4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40735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Shape 4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4" name="Shape 44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solidFill>
                  <a:srgbClr val="434343"/>
                </a:solidFill>
              </a:rPr>
              <a:t>Information as of June 2017</a:t>
            </a:r>
            <a:endParaRPr/>
          </a:p>
        </p:txBody>
      </p:sp>
    </p:spTree>
    <p:extLst>
      <p:ext uri="{BB962C8B-B14F-4D97-AF65-F5344CB8AC3E}">
        <p14:creationId xmlns:p14="http://schemas.microsoft.com/office/powerpoint/2010/main" val="9225779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0"/>
        <p:cNvGrpSpPr/>
        <p:nvPr/>
      </p:nvGrpSpPr>
      <p:grpSpPr>
        <a:xfrm>
          <a:off x="0" y="0"/>
          <a:ext cx="0" cy="0"/>
          <a:chOff x="0" y="0"/>
          <a:chExt cx="0" cy="0"/>
        </a:xfrm>
      </p:grpSpPr>
      <p:sp>
        <p:nvSpPr>
          <p:cNvPr id="451" name="Shape 4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52" name="Shape 4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a:solidFill>
                  <a:srgbClr val="434343"/>
                </a:solidFill>
              </a:rPr>
              <a:t>Professional: 45% - 217</a:t>
            </a:r>
            <a:endParaRPr>
              <a:solidFill>
                <a:srgbClr val="434343"/>
              </a:solidFill>
            </a:endParaRPr>
          </a:p>
          <a:p>
            <a:pPr marL="0" lvl="0" indent="0" rtl="0">
              <a:lnSpc>
                <a:spcPct val="115000"/>
              </a:lnSpc>
              <a:spcBef>
                <a:spcPts val="0"/>
              </a:spcBef>
              <a:spcAft>
                <a:spcPts val="0"/>
              </a:spcAft>
              <a:buClr>
                <a:schemeClr val="dk1"/>
              </a:buClr>
              <a:buSzPts val="1100"/>
              <a:buFont typeface="Arial"/>
              <a:buNone/>
            </a:pPr>
            <a:r>
              <a:rPr lang="en">
                <a:solidFill>
                  <a:srgbClr val="434343"/>
                </a:solidFill>
              </a:rPr>
              <a:t>Corporate: 40% - 193</a:t>
            </a:r>
            <a:endParaRPr>
              <a:solidFill>
                <a:srgbClr val="434343"/>
              </a:solidFill>
            </a:endParaRPr>
          </a:p>
          <a:p>
            <a:pPr marL="0" lvl="0" indent="0" rtl="0">
              <a:lnSpc>
                <a:spcPct val="115000"/>
              </a:lnSpc>
              <a:spcBef>
                <a:spcPts val="0"/>
              </a:spcBef>
              <a:spcAft>
                <a:spcPts val="0"/>
              </a:spcAft>
              <a:buNone/>
            </a:pPr>
            <a:r>
              <a:rPr lang="en">
                <a:solidFill>
                  <a:srgbClr val="434343"/>
                </a:solidFill>
              </a:rPr>
              <a:t>Student: 10% - 47</a:t>
            </a:r>
            <a:endParaRPr>
              <a:solidFill>
                <a:srgbClr val="434343"/>
              </a:solidFill>
            </a:endParaRPr>
          </a:p>
          <a:p>
            <a:pPr marL="0" lvl="0" indent="0" rtl="0">
              <a:lnSpc>
                <a:spcPct val="115000"/>
              </a:lnSpc>
              <a:spcBef>
                <a:spcPts val="0"/>
              </a:spcBef>
              <a:spcAft>
                <a:spcPts val="0"/>
              </a:spcAft>
              <a:buNone/>
            </a:pPr>
            <a:r>
              <a:rPr lang="en">
                <a:solidFill>
                  <a:srgbClr val="434343"/>
                </a:solidFill>
              </a:rPr>
              <a:t>Transitional/Recent Grad: 2.5% - 13</a:t>
            </a:r>
            <a:endParaRPr>
              <a:solidFill>
                <a:srgbClr val="434343"/>
              </a:solidFill>
            </a:endParaRPr>
          </a:p>
          <a:p>
            <a:pPr marL="0" lvl="0" indent="0" rtl="0">
              <a:lnSpc>
                <a:spcPct val="115000"/>
              </a:lnSpc>
              <a:spcBef>
                <a:spcPts val="0"/>
              </a:spcBef>
              <a:spcAft>
                <a:spcPts val="0"/>
              </a:spcAft>
              <a:buNone/>
            </a:pPr>
            <a:r>
              <a:rPr lang="en">
                <a:solidFill>
                  <a:srgbClr val="434343"/>
                </a:solidFill>
              </a:rPr>
              <a:t>500 Club: 2.5% - 12</a:t>
            </a:r>
            <a:endParaRPr>
              <a:solidFill>
                <a:srgbClr val="434343"/>
              </a:solidFill>
            </a:endParaRPr>
          </a:p>
          <a:p>
            <a:pPr marL="0" lvl="0" indent="0" rtl="0">
              <a:lnSpc>
                <a:spcPct val="115000"/>
              </a:lnSpc>
              <a:spcBef>
                <a:spcPts val="0"/>
              </a:spcBef>
              <a:spcAft>
                <a:spcPts val="0"/>
              </a:spcAft>
              <a:buNone/>
            </a:pPr>
            <a:r>
              <a:rPr lang="en">
                <a:solidFill>
                  <a:srgbClr val="434343"/>
                </a:solidFill>
              </a:rPr>
              <a:t>Retired: 1</a:t>
            </a:r>
            <a:endParaRPr>
              <a:solidFill>
                <a:srgbClr val="434343"/>
              </a:solidFill>
            </a:endParaRPr>
          </a:p>
          <a:p>
            <a:pPr marL="0" lvl="0" indent="0" rtl="0">
              <a:spcBef>
                <a:spcPts val="0"/>
              </a:spcBef>
              <a:spcAft>
                <a:spcPts val="0"/>
              </a:spcAft>
              <a:buNone/>
            </a:pPr>
            <a:endParaRPr/>
          </a:p>
        </p:txBody>
      </p:sp>
    </p:spTree>
    <p:extLst>
      <p:ext uri="{BB962C8B-B14F-4D97-AF65-F5344CB8AC3E}">
        <p14:creationId xmlns:p14="http://schemas.microsoft.com/office/powerpoint/2010/main" val="8974458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7"/>
        <p:cNvGrpSpPr/>
        <p:nvPr/>
      </p:nvGrpSpPr>
      <p:grpSpPr>
        <a:xfrm>
          <a:off x="0" y="0"/>
          <a:ext cx="0" cy="0"/>
          <a:chOff x="0" y="0"/>
          <a:chExt cx="0" cy="0"/>
        </a:xfrm>
      </p:grpSpPr>
      <p:sp>
        <p:nvSpPr>
          <p:cNvPr id="458" name="Shape 4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59" name="Shape 45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Most members live/work out of Edmonton but we have members as far as Fort McMurray</a:t>
            </a:r>
            <a:endParaRPr/>
          </a:p>
          <a:p>
            <a:pPr marL="0" lvl="0" indent="0" rtl="0">
              <a:spcBef>
                <a:spcPts val="0"/>
              </a:spcBef>
              <a:spcAft>
                <a:spcPts val="0"/>
              </a:spcAft>
              <a:buNone/>
            </a:pPr>
            <a:r>
              <a:rPr lang="en"/>
              <a:t>Something to consider as not all members can make it out to our events</a:t>
            </a:r>
            <a:endParaRPr/>
          </a:p>
          <a:p>
            <a:pPr marL="0" lvl="0" indent="0" rtl="0">
              <a:spcBef>
                <a:spcPts val="0"/>
              </a:spcBef>
              <a:spcAft>
                <a:spcPts val="0"/>
              </a:spcAft>
              <a:buNone/>
            </a:pPr>
            <a:r>
              <a:rPr lang="en"/>
              <a:t>What else can we do for these members?</a:t>
            </a:r>
            <a:endParaRPr/>
          </a:p>
        </p:txBody>
      </p:sp>
    </p:spTree>
    <p:extLst>
      <p:ext uri="{BB962C8B-B14F-4D97-AF65-F5344CB8AC3E}">
        <p14:creationId xmlns:p14="http://schemas.microsoft.com/office/powerpoint/2010/main" val="26341061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Shape 4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6" name="Shape 46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a:solidFill>
                  <a:srgbClr val="434343"/>
                </a:solidFill>
              </a:rPr>
              <a:t>Government: 30% - 143</a:t>
            </a:r>
            <a:endParaRPr>
              <a:solidFill>
                <a:srgbClr val="434343"/>
              </a:solidFill>
            </a:endParaRPr>
          </a:p>
          <a:p>
            <a:pPr marL="0" lvl="0" indent="0" rtl="0">
              <a:lnSpc>
                <a:spcPct val="115000"/>
              </a:lnSpc>
              <a:spcBef>
                <a:spcPts val="0"/>
              </a:spcBef>
              <a:spcAft>
                <a:spcPts val="0"/>
              </a:spcAft>
              <a:buNone/>
            </a:pPr>
            <a:r>
              <a:rPr lang="en">
                <a:solidFill>
                  <a:srgbClr val="434343"/>
                </a:solidFill>
              </a:rPr>
              <a:t>Student/unlisted/other: 18% - 86</a:t>
            </a:r>
            <a:endParaRPr>
              <a:solidFill>
                <a:srgbClr val="434343"/>
              </a:solidFill>
            </a:endParaRPr>
          </a:p>
          <a:p>
            <a:pPr marL="0" lvl="0" indent="0" rtl="0">
              <a:lnSpc>
                <a:spcPct val="115000"/>
              </a:lnSpc>
              <a:spcBef>
                <a:spcPts val="0"/>
              </a:spcBef>
              <a:spcAft>
                <a:spcPts val="0"/>
              </a:spcAft>
              <a:buNone/>
            </a:pPr>
            <a:r>
              <a:rPr lang="en">
                <a:solidFill>
                  <a:srgbClr val="434343"/>
                </a:solidFill>
              </a:rPr>
              <a:t>Corporation: 15% - 73</a:t>
            </a:r>
            <a:endParaRPr>
              <a:solidFill>
                <a:srgbClr val="434343"/>
              </a:solidFill>
            </a:endParaRPr>
          </a:p>
          <a:p>
            <a:pPr marL="0" lvl="0" indent="0" rtl="0">
              <a:lnSpc>
                <a:spcPct val="115000"/>
              </a:lnSpc>
              <a:spcBef>
                <a:spcPts val="0"/>
              </a:spcBef>
              <a:spcAft>
                <a:spcPts val="0"/>
              </a:spcAft>
              <a:buNone/>
            </a:pPr>
            <a:r>
              <a:rPr lang="en">
                <a:solidFill>
                  <a:srgbClr val="434343"/>
                </a:solidFill>
              </a:rPr>
              <a:t>Not for profit: 13% - 64</a:t>
            </a:r>
            <a:endParaRPr>
              <a:solidFill>
                <a:srgbClr val="434343"/>
              </a:solidFill>
            </a:endParaRPr>
          </a:p>
          <a:p>
            <a:pPr marL="0" lvl="0" indent="0" rtl="0">
              <a:lnSpc>
                <a:spcPct val="115000"/>
              </a:lnSpc>
              <a:spcBef>
                <a:spcPts val="0"/>
              </a:spcBef>
              <a:spcAft>
                <a:spcPts val="0"/>
              </a:spcAft>
              <a:buClr>
                <a:schemeClr val="dk1"/>
              </a:buClr>
              <a:buSzPts val="1100"/>
              <a:buFont typeface="Arial"/>
              <a:buNone/>
            </a:pPr>
            <a:r>
              <a:rPr lang="en">
                <a:solidFill>
                  <a:srgbClr val="434343"/>
                </a:solidFill>
              </a:rPr>
              <a:t>Utility: 11% - 54</a:t>
            </a:r>
            <a:endParaRPr>
              <a:solidFill>
                <a:srgbClr val="434343"/>
              </a:solidFill>
            </a:endParaRPr>
          </a:p>
          <a:p>
            <a:pPr marL="0" lvl="0" indent="0" rtl="0">
              <a:lnSpc>
                <a:spcPct val="115000"/>
              </a:lnSpc>
              <a:spcBef>
                <a:spcPts val="0"/>
              </a:spcBef>
              <a:spcAft>
                <a:spcPts val="0"/>
              </a:spcAft>
              <a:buNone/>
            </a:pPr>
            <a:r>
              <a:rPr lang="en">
                <a:solidFill>
                  <a:srgbClr val="434343"/>
                </a:solidFill>
              </a:rPr>
              <a:t>Consulting firm/agency: 6% - 29</a:t>
            </a:r>
            <a:endParaRPr>
              <a:solidFill>
                <a:srgbClr val="434343"/>
              </a:solidFill>
            </a:endParaRPr>
          </a:p>
          <a:p>
            <a:pPr marL="0" lvl="0" indent="0" rtl="0">
              <a:lnSpc>
                <a:spcPct val="115000"/>
              </a:lnSpc>
              <a:spcBef>
                <a:spcPts val="0"/>
              </a:spcBef>
              <a:spcAft>
                <a:spcPts val="0"/>
              </a:spcAft>
              <a:buNone/>
            </a:pPr>
            <a:r>
              <a:rPr lang="en">
                <a:solidFill>
                  <a:srgbClr val="434343"/>
                </a:solidFill>
              </a:rPr>
              <a:t>Education: 6% - 30</a:t>
            </a:r>
            <a:endParaRPr>
              <a:solidFill>
                <a:srgbClr val="434343"/>
              </a:solidFill>
            </a:endParaRPr>
          </a:p>
          <a:p>
            <a:pPr marL="0" lvl="0" indent="0" rtl="0">
              <a:spcBef>
                <a:spcPts val="0"/>
              </a:spcBef>
              <a:spcAft>
                <a:spcPts val="0"/>
              </a:spcAft>
              <a:buNone/>
            </a:pPr>
            <a:endParaRPr/>
          </a:p>
        </p:txBody>
      </p:sp>
    </p:spTree>
    <p:extLst>
      <p:ext uri="{BB962C8B-B14F-4D97-AF65-F5344CB8AC3E}">
        <p14:creationId xmlns:p14="http://schemas.microsoft.com/office/powerpoint/2010/main" val="398593107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Shape 4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74" name="Shape 47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a:solidFill>
                  <a:srgbClr val="434343"/>
                </a:solidFill>
              </a:rPr>
              <a:t>30+: 5</a:t>
            </a:r>
            <a:endParaRPr>
              <a:solidFill>
                <a:srgbClr val="434343"/>
              </a:solidFill>
            </a:endParaRPr>
          </a:p>
          <a:p>
            <a:pPr marL="0" lvl="0" indent="0" rtl="0">
              <a:lnSpc>
                <a:spcPct val="115000"/>
              </a:lnSpc>
              <a:spcBef>
                <a:spcPts val="0"/>
              </a:spcBef>
              <a:spcAft>
                <a:spcPts val="0"/>
              </a:spcAft>
              <a:buNone/>
            </a:pPr>
            <a:r>
              <a:rPr lang="en">
                <a:solidFill>
                  <a:srgbClr val="434343"/>
                </a:solidFill>
              </a:rPr>
              <a:t>20-29: 22</a:t>
            </a:r>
            <a:endParaRPr>
              <a:solidFill>
                <a:srgbClr val="434343"/>
              </a:solidFill>
            </a:endParaRPr>
          </a:p>
          <a:p>
            <a:pPr marL="0" lvl="0" indent="0" rtl="0">
              <a:lnSpc>
                <a:spcPct val="115000"/>
              </a:lnSpc>
              <a:spcBef>
                <a:spcPts val="0"/>
              </a:spcBef>
              <a:spcAft>
                <a:spcPts val="0"/>
              </a:spcAft>
              <a:buNone/>
            </a:pPr>
            <a:r>
              <a:rPr lang="en">
                <a:solidFill>
                  <a:srgbClr val="434343"/>
                </a:solidFill>
              </a:rPr>
              <a:t>15-19: 17</a:t>
            </a:r>
            <a:endParaRPr>
              <a:solidFill>
                <a:srgbClr val="434343"/>
              </a:solidFill>
            </a:endParaRPr>
          </a:p>
          <a:p>
            <a:pPr marL="0" lvl="0" indent="0" algn="l" rtl="0">
              <a:lnSpc>
                <a:spcPct val="115000"/>
              </a:lnSpc>
              <a:spcBef>
                <a:spcPts val="0"/>
              </a:spcBef>
              <a:spcAft>
                <a:spcPts val="0"/>
              </a:spcAft>
              <a:buNone/>
            </a:pPr>
            <a:r>
              <a:rPr lang="en">
                <a:solidFill>
                  <a:srgbClr val="434343"/>
                </a:solidFill>
              </a:rPr>
              <a:t>10-14: 48</a:t>
            </a:r>
            <a:endParaRPr>
              <a:solidFill>
                <a:srgbClr val="434343"/>
              </a:solidFill>
            </a:endParaRPr>
          </a:p>
          <a:p>
            <a:pPr marL="0" lvl="0" indent="0" algn="l" rtl="0">
              <a:lnSpc>
                <a:spcPct val="115000"/>
              </a:lnSpc>
              <a:spcBef>
                <a:spcPts val="0"/>
              </a:spcBef>
              <a:spcAft>
                <a:spcPts val="0"/>
              </a:spcAft>
              <a:buNone/>
            </a:pPr>
            <a:r>
              <a:rPr lang="en">
                <a:solidFill>
                  <a:srgbClr val="434343"/>
                </a:solidFill>
              </a:rPr>
              <a:t>5-9: 115</a:t>
            </a:r>
            <a:endParaRPr>
              <a:solidFill>
                <a:srgbClr val="434343"/>
              </a:solidFill>
            </a:endParaRPr>
          </a:p>
          <a:p>
            <a:pPr marL="0" lvl="0" indent="0" algn="l" rtl="0">
              <a:lnSpc>
                <a:spcPct val="115000"/>
              </a:lnSpc>
              <a:spcBef>
                <a:spcPts val="0"/>
              </a:spcBef>
              <a:spcAft>
                <a:spcPts val="0"/>
              </a:spcAft>
              <a:buNone/>
            </a:pPr>
            <a:r>
              <a:rPr lang="en">
                <a:solidFill>
                  <a:srgbClr val="434343"/>
                </a:solidFill>
              </a:rPr>
              <a:t>2-4: 134</a:t>
            </a:r>
            <a:endParaRPr>
              <a:solidFill>
                <a:srgbClr val="434343"/>
              </a:solidFill>
            </a:endParaRPr>
          </a:p>
          <a:p>
            <a:pPr marL="0" lvl="0" indent="0" rtl="0">
              <a:lnSpc>
                <a:spcPct val="115000"/>
              </a:lnSpc>
              <a:spcBef>
                <a:spcPts val="0"/>
              </a:spcBef>
              <a:spcAft>
                <a:spcPts val="0"/>
              </a:spcAft>
              <a:buNone/>
            </a:pPr>
            <a:r>
              <a:rPr lang="en">
                <a:solidFill>
                  <a:srgbClr val="434343"/>
                </a:solidFill>
              </a:rPr>
              <a:t>Under 2: 140</a:t>
            </a:r>
            <a:endParaRPr>
              <a:solidFill>
                <a:srgbClr val="434343"/>
              </a:solidFill>
            </a:endParaRPr>
          </a:p>
          <a:p>
            <a:pPr marL="0" lvl="0" indent="0" rtl="0">
              <a:lnSpc>
                <a:spcPct val="115000"/>
              </a:lnSpc>
              <a:spcBef>
                <a:spcPts val="0"/>
              </a:spcBef>
              <a:spcAft>
                <a:spcPts val="0"/>
              </a:spcAft>
              <a:buNone/>
            </a:pPr>
            <a:endParaRPr>
              <a:solidFill>
                <a:srgbClr val="434343"/>
              </a:solidFill>
            </a:endParaRPr>
          </a:p>
          <a:p>
            <a:pPr marL="0" lvl="0" indent="0" rtl="0">
              <a:lnSpc>
                <a:spcPct val="115000"/>
              </a:lnSpc>
              <a:spcBef>
                <a:spcPts val="0"/>
              </a:spcBef>
              <a:spcAft>
                <a:spcPts val="0"/>
              </a:spcAft>
              <a:buNone/>
            </a:pPr>
            <a:r>
              <a:rPr lang="en">
                <a:solidFill>
                  <a:srgbClr val="434343"/>
                </a:solidFill>
              </a:rPr>
              <a:t>This is the closest info we have to tell us how many years our members have been in the industry as we don’t have accurate stats about that from International</a:t>
            </a:r>
            <a:endParaRPr>
              <a:solidFill>
                <a:srgbClr val="434343"/>
              </a:solidFill>
            </a:endParaRPr>
          </a:p>
          <a:p>
            <a:pPr marL="0" lvl="0" indent="0" rtl="0">
              <a:spcBef>
                <a:spcPts val="0"/>
              </a:spcBef>
              <a:spcAft>
                <a:spcPts val="0"/>
              </a:spcAft>
              <a:buNone/>
            </a:pPr>
            <a:endParaRPr/>
          </a:p>
        </p:txBody>
      </p:sp>
    </p:spTree>
    <p:extLst>
      <p:ext uri="{BB962C8B-B14F-4D97-AF65-F5344CB8AC3E}">
        <p14:creationId xmlns:p14="http://schemas.microsoft.com/office/powerpoint/2010/main" val="557402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Shape 4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83" name="Shape 48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
                <a:solidFill>
                  <a:srgbClr val="434343"/>
                </a:solidFill>
              </a:rPr>
              <a:t>Out of 193 corporate members:</a:t>
            </a:r>
            <a:endParaRPr>
              <a:solidFill>
                <a:srgbClr val="434343"/>
              </a:solidFill>
            </a:endParaRPr>
          </a:p>
          <a:p>
            <a:pPr marL="0" lvl="0" indent="0" rtl="0">
              <a:lnSpc>
                <a:spcPct val="115000"/>
              </a:lnSpc>
              <a:spcBef>
                <a:spcPts val="0"/>
              </a:spcBef>
              <a:spcAft>
                <a:spcPts val="0"/>
              </a:spcAft>
              <a:buNone/>
            </a:pPr>
            <a:r>
              <a:rPr lang="en">
                <a:solidFill>
                  <a:srgbClr val="434343"/>
                </a:solidFill>
              </a:rPr>
              <a:t>City of Edmonton: 29% - 41</a:t>
            </a:r>
            <a:endParaRPr>
              <a:solidFill>
                <a:srgbClr val="434343"/>
              </a:solidFill>
            </a:endParaRPr>
          </a:p>
          <a:p>
            <a:pPr marL="0" lvl="0" indent="0" rtl="0">
              <a:lnSpc>
                <a:spcPct val="115000"/>
              </a:lnSpc>
              <a:spcBef>
                <a:spcPts val="0"/>
              </a:spcBef>
              <a:spcAft>
                <a:spcPts val="0"/>
              </a:spcAft>
              <a:buNone/>
            </a:pPr>
            <a:r>
              <a:rPr lang="en">
                <a:solidFill>
                  <a:srgbClr val="434343"/>
                </a:solidFill>
              </a:rPr>
              <a:t>EPCOR: 18% - 26</a:t>
            </a:r>
            <a:endParaRPr>
              <a:solidFill>
                <a:srgbClr val="434343"/>
              </a:solidFill>
            </a:endParaRPr>
          </a:p>
          <a:p>
            <a:pPr marL="0" lvl="0" indent="0" rtl="0">
              <a:lnSpc>
                <a:spcPct val="115000"/>
              </a:lnSpc>
              <a:spcBef>
                <a:spcPts val="0"/>
              </a:spcBef>
              <a:spcAft>
                <a:spcPts val="0"/>
              </a:spcAft>
              <a:buNone/>
            </a:pPr>
            <a:r>
              <a:rPr lang="en">
                <a:solidFill>
                  <a:srgbClr val="434343"/>
                </a:solidFill>
              </a:rPr>
              <a:t>ATCO: 10% - 15</a:t>
            </a:r>
            <a:endParaRPr>
              <a:solidFill>
                <a:srgbClr val="434343"/>
              </a:solidFill>
            </a:endParaRPr>
          </a:p>
          <a:p>
            <a:pPr marL="0" lvl="0" indent="0" rtl="0">
              <a:lnSpc>
                <a:spcPct val="115000"/>
              </a:lnSpc>
              <a:spcBef>
                <a:spcPts val="0"/>
              </a:spcBef>
              <a:spcAft>
                <a:spcPts val="0"/>
              </a:spcAft>
              <a:buClr>
                <a:schemeClr val="dk1"/>
              </a:buClr>
              <a:buSzPts val="1100"/>
              <a:buFont typeface="Arial"/>
              <a:buNone/>
            </a:pPr>
            <a:r>
              <a:rPr lang="en">
                <a:solidFill>
                  <a:srgbClr val="434343"/>
                </a:solidFill>
              </a:rPr>
              <a:t>PCL: 9% - 13</a:t>
            </a:r>
            <a:endParaRPr>
              <a:solidFill>
                <a:srgbClr val="434343"/>
              </a:solidFill>
            </a:endParaRPr>
          </a:p>
          <a:p>
            <a:pPr marL="0" lvl="0" indent="0" rtl="0">
              <a:lnSpc>
                <a:spcPct val="115000"/>
              </a:lnSpc>
              <a:spcBef>
                <a:spcPts val="0"/>
              </a:spcBef>
              <a:spcAft>
                <a:spcPts val="0"/>
              </a:spcAft>
              <a:buNone/>
            </a:pPr>
            <a:r>
              <a:rPr lang="en">
                <a:solidFill>
                  <a:srgbClr val="434343"/>
                </a:solidFill>
              </a:rPr>
              <a:t>Strathcona County: 10</a:t>
            </a:r>
            <a:endParaRPr>
              <a:solidFill>
                <a:srgbClr val="434343"/>
              </a:solidFill>
            </a:endParaRPr>
          </a:p>
          <a:p>
            <a:pPr marL="0" lvl="0" indent="0" rtl="0">
              <a:lnSpc>
                <a:spcPct val="115000"/>
              </a:lnSpc>
              <a:spcBef>
                <a:spcPts val="0"/>
              </a:spcBef>
              <a:spcAft>
                <a:spcPts val="0"/>
              </a:spcAft>
              <a:buNone/>
            </a:pPr>
            <a:r>
              <a:rPr lang="en">
                <a:solidFill>
                  <a:srgbClr val="434343"/>
                </a:solidFill>
              </a:rPr>
              <a:t>Capital Power: 10</a:t>
            </a:r>
            <a:endParaRPr>
              <a:solidFill>
                <a:srgbClr val="434343"/>
              </a:solidFill>
            </a:endParaRPr>
          </a:p>
          <a:p>
            <a:pPr marL="0" lvl="0" indent="0" rtl="0">
              <a:lnSpc>
                <a:spcPct val="115000"/>
              </a:lnSpc>
              <a:spcBef>
                <a:spcPts val="0"/>
              </a:spcBef>
              <a:spcAft>
                <a:spcPts val="0"/>
              </a:spcAft>
              <a:buNone/>
            </a:pPr>
            <a:r>
              <a:rPr lang="en">
                <a:solidFill>
                  <a:srgbClr val="434343"/>
                </a:solidFill>
              </a:rPr>
              <a:t>WCB: 10</a:t>
            </a:r>
            <a:endParaRPr>
              <a:solidFill>
                <a:srgbClr val="434343"/>
              </a:solidFill>
            </a:endParaRPr>
          </a:p>
          <a:p>
            <a:pPr marL="0" lvl="0" indent="0" rtl="0">
              <a:lnSpc>
                <a:spcPct val="115000"/>
              </a:lnSpc>
              <a:spcBef>
                <a:spcPts val="0"/>
              </a:spcBef>
              <a:spcAft>
                <a:spcPts val="0"/>
              </a:spcAft>
              <a:buNone/>
            </a:pPr>
            <a:r>
              <a:rPr lang="en">
                <a:solidFill>
                  <a:srgbClr val="434343"/>
                </a:solidFill>
              </a:rPr>
              <a:t>ATB 10</a:t>
            </a:r>
            <a:endParaRPr>
              <a:solidFill>
                <a:srgbClr val="434343"/>
              </a:solidFill>
            </a:endParaRPr>
          </a:p>
          <a:p>
            <a:pPr marL="0" lvl="0" indent="0" rtl="0">
              <a:spcBef>
                <a:spcPts val="0"/>
              </a:spcBef>
              <a:spcAft>
                <a:spcPts val="0"/>
              </a:spcAft>
              <a:buNone/>
            </a:pPr>
            <a:endParaRPr/>
          </a:p>
        </p:txBody>
      </p:sp>
    </p:spTree>
    <p:extLst>
      <p:ext uri="{BB962C8B-B14F-4D97-AF65-F5344CB8AC3E}">
        <p14:creationId xmlns:p14="http://schemas.microsoft.com/office/powerpoint/2010/main" val="38714188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Shape 4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2" name="Shape 4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17500" rtl="0">
              <a:spcBef>
                <a:spcPts val="0"/>
              </a:spcBef>
              <a:spcAft>
                <a:spcPts val="0"/>
              </a:spcAft>
              <a:buSzPts val="1400"/>
              <a:buChar char="●"/>
            </a:pPr>
            <a:r>
              <a:rPr lang="en"/>
              <a:t>Retention rate is the metric that shows the proportion of members that have stayed with us for a while.</a:t>
            </a:r>
            <a:endParaRPr/>
          </a:p>
          <a:p>
            <a:pPr marL="457200" lvl="0" indent="-317500" rtl="0">
              <a:spcBef>
                <a:spcPts val="0"/>
              </a:spcBef>
              <a:spcAft>
                <a:spcPts val="0"/>
              </a:spcAft>
              <a:buSzPts val="1400"/>
              <a:buChar char="●"/>
            </a:pPr>
            <a:r>
              <a:rPr lang="en"/>
              <a:t>Any marketing professional will tell you that customer retention is better than customer acquisition. It requires less effort and is less expensive.</a:t>
            </a:r>
            <a:endParaRPr/>
          </a:p>
          <a:p>
            <a:pPr marL="457200" lvl="0" indent="-317500" rtl="0">
              <a:spcBef>
                <a:spcPts val="0"/>
              </a:spcBef>
              <a:spcAft>
                <a:spcPts val="0"/>
              </a:spcAft>
              <a:buSzPts val="1400"/>
              <a:buChar char="●"/>
            </a:pPr>
            <a:r>
              <a:rPr lang="en"/>
              <a:t>With a great retention rate, you’re better able to generate revenue and get new members organically</a:t>
            </a:r>
            <a:endParaRPr/>
          </a:p>
          <a:p>
            <a:pPr marL="457200" lvl="0" indent="-317500">
              <a:spcBef>
                <a:spcPts val="0"/>
              </a:spcBef>
              <a:spcAft>
                <a:spcPts val="0"/>
              </a:spcAft>
              <a:buSzPts val="1400"/>
              <a:buChar char="●"/>
            </a:pPr>
            <a:r>
              <a:rPr lang="en"/>
              <a:t>By measuring retention rate, you can benchmark your performance and identify areas where you can increase customer retention.</a:t>
            </a:r>
            <a:endParaRPr/>
          </a:p>
          <a:p>
            <a:pPr marL="457200" lvl="0" indent="-317500" rtl="0">
              <a:spcBef>
                <a:spcPts val="0"/>
              </a:spcBef>
              <a:spcAft>
                <a:spcPts val="0"/>
              </a:spcAft>
              <a:buSzPts val="1400"/>
              <a:buChar char="●"/>
            </a:pPr>
            <a:r>
              <a:rPr lang="en"/>
              <a:t>Our membership in Edmonton has grown over the years not because we’re gaining new members. Think of where our chapter could be if we were focused on retaining members too.</a:t>
            </a:r>
            <a:endParaRPr/>
          </a:p>
          <a:p>
            <a:pPr marL="457200" lvl="0" indent="-317500" rtl="0">
              <a:spcBef>
                <a:spcPts val="0"/>
              </a:spcBef>
              <a:spcAft>
                <a:spcPts val="0"/>
              </a:spcAft>
              <a:buSzPts val="1400"/>
              <a:buChar char="●"/>
            </a:pPr>
            <a:r>
              <a:rPr lang="en"/>
              <a:t>Acquisition focuses on the short-term, whereas retention focuses on the long-term relationship</a:t>
            </a:r>
            <a:endParaRPr/>
          </a:p>
        </p:txBody>
      </p:sp>
    </p:spTree>
    <p:extLst>
      <p:ext uri="{BB962C8B-B14F-4D97-AF65-F5344CB8AC3E}">
        <p14:creationId xmlns:p14="http://schemas.microsoft.com/office/powerpoint/2010/main" val="38038925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9"/>
        <p:cNvGrpSpPr/>
        <p:nvPr/>
      </p:nvGrpSpPr>
      <p:grpSpPr>
        <a:xfrm>
          <a:off x="0" y="0"/>
          <a:ext cx="0" cy="0"/>
          <a:chOff x="0" y="0"/>
          <a:chExt cx="0" cy="0"/>
        </a:xfrm>
      </p:grpSpPr>
      <p:sp>
        <p:nvSpPr>
          <p:cNvPr id="500" name="Shape 5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1" name="Shape 50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Best to look at the retention rate annually to compare.</a:t>
            </a:r>
            <a:endParaRPr/>
          </a:p>
          <a:p>
            <a:pPr marL="0" lvl="0" indent="0" rtl="0">
              <a:spcBef>
                <a:spcPts val="0"/>
              </a:spcBef>
              <a:spcAft>
                <a:spcPts val="0"/>
              </a:spcAft>
              <a:buNone/>
            </a:pPr>
            <a:r>
              <a:rPr lang="en"/>
              <a:t>To initially benchmark it, I used a period of 3 years.</a:t>
            </a:r>
            <a:endParaRPr/>
          </a:p>
        </p:txBody>
      </p:sp>
    </p:spTree>
    <p:extLst>
      <p:ext uri="{BB962C8B-B14F-4D97-AF65-F5344CB8AC3E}">
        <p14:creationId xmlns:p14="http://schemas.microsoft.com/office/powerpoint/2010/main" val="2513764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r>
              <a:rPr lang="en"/>
              <a:t>Taken together, these tools provide insight to the overall health of the chapter and steer the direction of chapter programming and services.</a:t>
            </a:r>
            <a:endParaRPr/>
          </a:p>
          <a:p>
            <a:pPr marL="0" lvl="0" indent="0" rtl="0">
              <a:spcBef>
                <a:spcPts val="0"/>
              </a:spcBef>
              <a:spcAft>
                <a:spcPts val="0"/>
              </a:spcAft>
              <a:buNone/>
            </a:pPr>
            <a:endParaRPr/>
          </a:p>
        </p:txBody>
      </p:sp>
      <p:sp>
        <p:nvSpPr>
          <p:cNvPr id="159" name="Shape 1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5489495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7"/>
        <p:cNvGrpSpPr/>
        <p:nvPr/>
      </p:nvGrpSpPr>
      <p:grpSpPr>
        <a:xfrm>
          <a:off x="0" y="0"/>
          <a:ext cx="0" cy="0"/>
          <a:chOff x="0" y="0"/>
          <a:chExt cx="0" cy="0"/>
        </a:xfrm>
      </p:grpSpPr>
      <p:sp>
        <p:nvSpPr>
          <p:cNvPr id="508" name="Shape 5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9" name="Shape 50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We can target these members at events</a:t>
            </a:r>
            <a:endParaRPr/>
          </a:p>
          <a:p>
            <a:pPr marL="0" lvl="0" indent="0" rtl="0">
              <a:spcBef>
                <a:spcPts val="0"/>
              </a:spcBef>
              <a:spcAft>
                <a:spcPts val="0"/>
              </a:spcAft>
              <a:buNone/>
            </a:pPr>
            <a:r>
              <a:rPr lang="en"/>
              <a:t>Should focus on retaining these members out of all of them</a:t>
            </a:r>
            <a:endParaRPr/>
          </a:p>
        </p:txBody>
      </p:sp>
    </p:spTree>
    <p:extLst>
      <p:ext uri="{BB962C8B-B14F-4D97-AF65-F5344CB8AC3E}">
        <p14:creationId xmlns:p14="http://schemas.microsoft.com/office/powerpoint/2010/main" val="23982601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5"/>
        <p:cNvGrpSpPr/>
        <p:nvPr/>
      </p:nvGrpSpPr>
      <p:grpSpPr>
        <a:xfrm>
          <a:off x="0" y="0"/>
          <a:ext cx="0" cy="0"/>
          <a:chOff x="0" y="0"/>
          <a:chExt cx="0" cy="0"/>
        </a:xfrm>
      </p:grpSpPr>
      <p:sp>
        <p:nvSpPr>
          <p:cNvPr id="516" name="Shape 51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517" name="Shape 5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52894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4"/>
        <p:cNvGrpSpPr/>
        <p:nvPr/>
      </p:nvGrpSpPr>
      <p:grpSpPr>
        <a:xfrm>
          <a:off x="0" y="0"/>
          <a:ext cx="0" cy="0"/>
          <a:chOff x="0" y="0"/>
          <a:chExt cx="0" cy="0"/>
        </a:xfrm>
      </p:grpSpPr>
      <p:sp>
        <p:nvSpPr>
          <p:cNvPr id="525" name="Shape 52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457200" lvl="0" indent="-317500" rtl="0">
              <a:spcBef>
                <a:spcPts val="0"/>
              </a:spcBef>
              <a:spcAft>
                <a:spcPts val="0"/>
              </a:spcAft>
              <a:buSzPts val="1400"/>
              <a:buChar char="-"/>
            </a:pPr>
            <a:r>
              <a:rPr lang="en"/>
              <a:t>Location of members: if you have a lot of members in surrounding/towns cities - are you using webinars or even taking events through them? If not, you might be leaving out a large group of people from your programming, and they might be questioning the value</a:t>
            </a:r>
            <a:endParaRPr/>
          </a:p>
          <a:p>
            <a:pPr marL="457200" lvl="0" indent="-317500" rtl="0">
              <a:spcBef>
                <a:spcPts val="0"/>
              </a:spcBef>
              <a:spcAft>
                <a:spcPts val="0"/>
              </a:spcAft>
              <a:buSzPts val="1400"/>
              <a:buChar char="-"/>
            </a:pPr>
            <a:r>
              <a:rPr lang="en"/>
              <a:t>Sectors: if you have a large number of government members, consider PD sessions that cater to content they would be most interested in</a:t>
            </a:r>
            <a:endParaRPr/>
          </a:p>
          <a:p>
            <a:pPr marL="457200" lvl="0" indent="-317500" rtl="0">
              <a:spcBef>
                <a:spcPts val="0"/>
              </a:spcBef>
              <a:spcAft>
                <a:spcPts val="0"/>
              </a:spcAft>
              <a:buSzPts val="1400"/>
              <a:buChar char="-"/>
            </a:pPr>
            <a:r>
              <a:rPr lang="en"/>
              <a:t>Corporate membership: as you saw, 40% of IABC Edmonton’s membership is corporate - but what are they getting aside from a small discount on their dues? One thing we haven’t yet done in Edmonton but has been on my radar for a while, is offering specific programming for our largest corporate members. For example, the City of Edmonton has 41 corporate members. We could easily go in and deliver a PD session just for this group, focused on a topic applicable to their industry. That would help retain them as a corporate member, and potentially entice more people to join.</a:t>
            </a:r>
            <a:endParaRPr/>
          </a:p>
          <a:p>
            <a:pPr marL="457200" lvl="0" indent="-317500" rtl="0">
              <a:spcBef>
                <a:spcPts val="0"/>
              </a:spcBef>
              <a:spcAft>
                <a:spcPts val="0"/>
              </a:spcAft>
              <a:buSzPts val="1400"/>
              <a:buChar char="-"/>
            </a:pPr>
            <a:r>
              <a:rPr lang="en"/>
              <a:t>Years as a member is the best way (right now) to gauge years of experience. This is with a caveat that it won’t be 100% accurate, but out of the data we have, it’s the best tool available. I am hoping the new membership database will give us more accurate information for how long someone has been in the profession. I think this will be grouped by the career road map. By looking at years as a member, we can very clearly see who our more senior members are. When you’re looking at people who have been members for less than 5 years, we can assume those people are relatively newer to the field. There would be instances where seasoned communicators are joining for the first time, but that is typically an anomaly. By looking at these numbers, we know how much of our programming we should target towards people at the different stages of their careers.</a:t>
            </a:r>
            <a:endParaRPr/>
          </a:p>
        </p:txBody>
      </p:sp>
      <p:sp>
        <p:nvSpPr>
          <p:cNvPr id="526" name="Shape 5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465088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4"/>
        <p:cNvGrpSpPr/>
        <p:nvPr/>
      </p:nvGrpSpPr>
      <p:grpSpPr>
        <a:xfrm>
          <a:off x="0" y="0"/>
          <a:ext cx="0" cy="0"/>
          <a:chOff x="0" y="0"/>
          <a:chExt cx="0" cy="0"/>
        </a:xfrm>
      </p:grpSpPr>
      <p:sp>
        <p:nvSpPr>
          <p:cNvPr id="535" name="Shape 53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457200" lvl="0" indent="-317500" rtl="0">
              <a:spcBef>
                <a:spcPts val="0"/>
              </a:spcBef>
              <a:spcAft>
                <a:spcPts val="0"/>
              </a:spcAft>
              <a:buSzPts val="1400"/>
              <a:buChar char="-"/>
            </a:pPr>
            <a:r>
              <a:rPr lang="en"/>
              <a:t>Retention rate: if you find your retention rate is very low, you might want to consider putting more of a focus on member retention programming and campaigns, rather than trying to attract new members - it is easier to keep a member than to convert a new one</a:t>
            </a:r>
            <a:endParaRPr/>
          </a:p>
          <a:p>
            <a:pPr marL="457200" lvl="0" indent="-317500" rtl="0">
              <a:spcBef>
                <a:spcPts val="0"/>
              </a:spcBef>
              <a:spcAft>
                <a:spcPts val="0"/>
              </a:spcAft>
              <a:buSzPts val="1400"/>
              <a:buChar char="-"/>
            </a:pPr>
            <a:r>
              <a:rPr lang="en"/>
              <a:t>Once you know who your vulnerable member is (remember, Edmonton’s was new professional members) then you can devote more energy to that group. For example, do more regular check-ins with them to ensure they are getting what they need from their membership (personal phone calls go a long way), figure out who is attending your events. If there are new professional members who have been with IABC less than a year - get a board member or two to make it their mission to talk to that person and check-in on how their membership is going</a:t>
            </a:r>
            <a:endParaRPr/>
          </a:p>
        </p:txBody>
      </p:sp>
      <p:sp>
        <p:nvSpPr>
          <p:cNvPr id="536" name="Shape 5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2785890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4"/>
        <p:cNvGrpSpPr/>
        <p:nvPr/>
      </p:nvGrpSpPr>
      <p:grpSpPr>
        <a:xfrm>
          <a:off x="0" y="0"/>
          <a:ext cx="0" cy="0"/>
          <a:chOff x="0" y="0"/>
          <a:chExt cx="0" cy="0"/>
        </a:xfrm>
      </p:grpSpPr>
      <p:sp>
        <p:nvSpPr>
          <p:cNvPr id="545" name="Shape 54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457200" lvl="0" indent="-317500" rtl="0">
              <a:spcBef>
                <a:spcPts val="0"/>
              </a:spcBef>
              <a:spcAft>
                <a:spcPts val="0"/>
              </a:spcAft>
              <a:buSzPts val="1400"/>
              <a:buChar char="-"/>
            </a:pPr>
            <a:r>
              <a:rPr lang="en"/>
              <a:t>It’s not that common in communications, but there are some of us who actually enjoy numbers and data. If you have someone like that on your board, even if there board position isn’t related to membership, USE THEM!</a:t>
            </a:r>
            <a:endParaRPr/>
          </a:p>
          <a:p>
            <a:pPr marL="457200" lvl="0" indent="-317500" rtl="0">
              <a:spcBef>
                <a:spcPts val="0"/>
              </a:spcBef>
              <a:spcAft>
                <a:spcPts val="0"/>
              </a:spcAft>
              <a:buSzPts val="1400"/>
              <a:buChar char="-"/>
            </a:pPr>
            <a:r>
              <a:rPr lang="en"/>
              <a:t>IABC Edmonton created a board position last year called our Director of Member Research</a:t>
            </a:r>
            <a:endParaRPr/>
          </a:p>
        </p:txBody>
      </p:sp>
      <p:sp>
        <p:nvSpPr>
          <p:cNvPr id="546" name="Shape 5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727539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Shape 55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457200" lvl="0" indent="-317500" rtl="0">
              <a:spcBef>
                <a:spcPts val="0"/>
              </a:spcBef>
              <a:spcAft>
                <a:spcPts val="0"/>
              </a:spcAft>
              <a:buSzPts val="1400"/>
              <a:buChar char="-"/>
            </a:pPr>
            <a:r>
              <a:rPr lang="en"/>
              <a:t>Main goal of the position is to collect historical data so that we can predict any trends</a:t>
            </a:r>
            <a:endParaRPr/>
          </a:p>
          <a:p>
            <a:pPr marL="457200" lvl="0" indent="-317500" rtl="0">
              <a:spcBef>
                <a:spcPts val="0"/>
              </a:spcBef>
              <a:spcAft>
                <a:spcPts val="0"/>
              </a:spcAft>
              <a:buSzPts val="1400"/>
              <a:buChar char="-"/>
            </a:pPr>
            <a:r>
              <a:rPr lang="en"/>
              <a:t>First of the month, data pulled, including: active members,</a:t>
            </a:r>
            <a:r>
              <a:rPr lang="en">
                <a:solidFill>
                  <a:schemeClr val="dk1"/>
                </a:solidFill>
                <a:highlight>
                  <a:srgbClr val="FFFFFF"/>
                </a:highlight>
              </a:rPr>
              <a:t> Recent Renewals, Lapsing soon, Recently Lapsed and Recent Joins. </a:t>
            </a:r>
            <a:endParaRPr>
              <a:solidFill>
                <a:schemeClr val="dk1"/>
              </a:solidFill>
              <a:highlight>
                <a:srgbClr val="FFFFFF"/>
              </a:highlight>
            </a:endParaRPr>
          </a:p>
          <a:p>
            <a:pPr marL="457200" lvl="0" indent="-317500" rtl="0">
              <a:spcBef>
                <a:spcPts val="0"/>
              </a:spcBef>
              <a:spcAft>
                <a:spcPts val="0"/>
              </a:spcAft>
              <a:buSzPts val="1400"/>
              <a:buChar char="-"/>
            </a:pPr>
            <a:r>
              <a:rPr lang="en">
                <a:solidFill>
                  <a:schemeClr val="dk1"/>
                </a:solidFill>
                <a:highlight>
                  <a:srgbClr val="FFFFFF"/>
                </a:highlight>
              </a:rPr>
              <a:t>In the new board term there will be data to compare during members month or back-to-school. It might even indicate when the best times are for membership promotions, so that resources are used efficiently, and strategically.</a:t>
            </a:r>
            <a:endParaRPr>
              <a:solidFill>
                <a:schemeClr val="dk1"/>
              </a:solidFill>
              <a:highlight>
                <a:srgbClr val="FFFFFF"/>
              </a:highlight>
            </a:endParaRPr>
          </a:p>
          <a:p>
            <a:pPr marL="457200" lvl="0" indent="-317500" rtl="0">
              <a:spcBef>
                <a:spcPts val="0"/>
              </a:spcBef>
              <a:spcAft>
                <a:spcPts val="0"/>
              </a:spcAft>
              <a:buClr>
                <a:schemeClr val="dk1"/>
              </a:buClr>
              <a:buSzPts val="1400"/>
              <a:buChar char="-"/>
            </a:pPr>
            <a:r>
              <a:rPr lang="en">
                <a:solidFill>
                  <a:schemeClr val="dk1"/>
                </a:solidFill>
                <a:highlight>
                  <a:srgbClr val="FFFFFF"/>
                </a:highlight>
              </a:rPr>
              <a:t>For networking or PD events, the guest list is pulled from Eventbrite and compared with the active members list. Key member stats -member level, anniversaries, new member - are then passed on to programming and events. This allows Board Members to target members in the crowd. Plus, build capacity within the membership.</a:t>
            </a:r>
            <a:endParaRPr>
              <a:solidFill>
                <a:schemeClr val="dk1"/>
              </a:solidFill>
              <a:highlight>
                <a:srgbClr val="FFFFFF"/>
              </a:highlight>
            </a:endParaRPr>
          </a:p>
          <a:p>
            <a:pPr marL="457200" lvl="0" indent="-317500" rtl="0">
              <a:spcBef>
                <a:spcPts val="0"/>
              </a:spcBef>
              <a:spcAft>
                <a:spcPts val="0"/>
              </a:spcAft>
              <a:buClr>
                <a:schemeClr val="dk1"/>
              </a:buClr>
              <a:buSzPts val="1400"/>
              <a:buChar char="-"/>
            </a:pPr>
            <a:r>
              <a:rPr lang="en">
                <a:solidFill>
                  <a:schemeClr val="dk1"/>
                </a:solidFill>
                <a:highlight>
                  <a:srgbClr val="FFFFFF"/>
                </a:highlight>
              </a:rPr>
              <a:t>Six Month follow-up: The active members list is updated to show all members that need a six month follow-up. Done via email. This keep members connected, and feel valued - more incentive for getting involved. The follow-up also provide a point of contact that members can direct questions, and general feedback. The Follow-up is a personal email, not a email/newsletter service.</a:t>
            </a:r>
            <a:endParaRPr>
              <a:solidFill>
                <a:schemeClr val="dk1"/>
              </a:solidFill>
              <a:highlight>
                <a:srgbClr val="FFFFFF"/>
              </a:highlight>
            </a:endParaRPr>
          </a:p>
          <a:p>
            <a:pPr marL="457200" lvl="0" indent="-317500" rtl="0">
              <a:spcBef>
                <a:spcPts val="0"/>
              </a:spcBef>
              <a:spcAft>
                <a:spcPts val="0"/>
              </a:spcAft>
              <a:buClr>
                <a:schemeClr val="dk1"/>
              </a:buClr>
              <a:buSzPts val="1400"/>
              <a:buChar char="-"/>
            </a:pPr>
            <a:r>
              <a:rPr lang="en">
                <a:solidFill>
                  <a:schemeClr val="dk1"/>
                </a:solidFill>
                <a:highlight>
                  <a:srgbClr val="FFFFFF"/>
                </a:highlight>
              </a:rPr>
              <a:t>Provide data when requested: 30 member count, 60 days count, checking if volunteers joined, mentees joined.</a:t>
            </a:r>
            <a:endParaRPr>
              <a:solidFill>
                <a:schemeClr val="dk1"/>
              </a:solidFill>
              <a:highlight>
                <a:srgbClr val="FFFFFF"/>
              </a:highlight>
            </a:endParaRPr>
          </a:p>
          <a:p>
            <a:pPr marL="0" lvl="0" indent="0" rtl="0">
              <a:spcBef>
                <a:spcPts val="0"/>
              </a:spcBef>
              <a:spcAft>
                <a:spcPts val="0"/>
              </a:spcAft>
              <a:buNone/>
            </a:pPr>
            <a:endParaRPr sz="1000">
              <a:solidFill>
                <a:schemeClr val="dk1"/>
              </a:solidFill>
              <a:highlight>
                <a:srgbClr val="FFFFFF"/>
              </a:highlight>
            </a:endParaRPr>
          </a:p>
        </p:txBody>
      </p:sp>
      <p:sp>
        <p:nvSpPr>
          <p:cNvPr id="556" name="Shape 5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464990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4"/>
        <p:cNvGrpSpPr/>
        <p:nvPr/>
      </p:nvGrpSpPr>
      <p:grpSpPr>
        <a:xfrm>
          <a:off x="0" y="0"/>
          <a:ext cx="0" cy="0"/>
          <a:chOff x="0" y="0"/>
          <a:chExt cx="0" cy="0"/>
        </a:xfrm>
      </p:grpSpPr>
      <p:sp>
        <p:nvSpPr>
          <p:cNvPr id="565" name="Shape 56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457200" lvl="0" indent="-317500" rtl="0">
              <a:spcBef>
                <a:spcPts val="0"/>
              </a:spcBef>
              <a:spcAft>
                <a:spcPts val="0"/>
              </a:spcAft>
              <a:buSzPts val="1400"/>
              <a:buChar char="-"/>
            </a:pPr>
            <a:r>
              <a:rPr lang="en"/>
              <a:t>Main goal of the position is to collect historical data so that we can predict any trends</a:t>
            </a:r>
            <a:endParaRPr/>
          </a:p>
          <a:p>
            <a:pPr marL="457200" lvl="0" indent="-317500" rtl="0">
              <a:spcBef>
                <a:spcPts val="0"/>
              </a:spcBef>
              <a:spcAft>
                <a:spcPts val="0"/>
              </a:spcAft>
              <a:buSzPts val="1400"/>
              <a:buChar char="-"/>
            </a:pPr>
            <a:r>
              <a:rPr lang="en"/>
              <a:t>First of the month, data pulled, including: active members,</a:t>
            </a:r>
            <a:r>
              <a:rPr lang="en">
                <a:solidFill>
                  <a:schemeClr val="dk1"/>
                </a:solidFill>
                <a:highlight>
                  <a:srgbClr val="FFFFFF"/>
                </a:highlight>
              </a:rPr>
              <a:t> Recent Renewals, Lapsing soon, Recently Lapsed and Recent Joins. </a:t>
            </a:r>
            <a:endParaRPr>
              <a:solidFill>
                <a:schemeClr val="dk1"/>
              </a:solidFill>
              <a:highlight>
                <a:srgbClr val="FFFFFF"/>
              </a:highlight>
            </a:endParaRPr>
          </a:p>
          <a:p>
            <a:pPr marL="457200" lvl="0" indent="-317500" rtl="0">
              <a:spcBef>
                <a:spcPts val="0"/>
              </a:spcBef>
              <a:spcAft>
                <a:spcPts val="0"/>
              </a:spcAft>
              <a:buSzPts val="1400"/>
              <a:buChar char="-"/>
            </a:pPr>
            <a:r>
              <a:rPr lang="en">
                <a:solidFill>
                  <a:schemeClr val="dk1"/>
                </a:solidFill>
                <a:highlight>
                  <a:srgbClr val="FFFFFF"/>
                </a:highlight>
              </a:rPr>
              <a:t>In the new board term there will be data to compare during members month or back-to-school. It might even indicate when the best times are for membership promotions, so that resources are used efficiently, and strategically.</a:t>
            </a:r>
            <a:endParaRPr>
              <a:solidFill>
                <a:schemeClr val="dk1"/>
              </a:solidFill>
              <a:highlight>
                <a:srgbClr val="FFFFFF"/>
              </a:highlight>
            </a:endParaRPr>
          </a:p>
          <a:p>
            <a:pPr marL="457200" lvl="0" indent="-317500" rtl="0">
              <a:spcBef>
                <a:spcPts val="0"/>
              </a:spcBef>
              <a:spcAft>
                <a:spcPts val="0"/>
              </a:spcAft>
              <a:buClr>
                <a:schemeClr val="dk1"/>
              </a:buClr>
              <a:buSzPts val="1400"/>
              <a:buChar char="-"/>
            </a:pPr>
            <a:r>
              <a:rPr lang="en">
                <a:solidFill>
                  <a:schemeClr val="dk1"/>
                </a:solidFill>
                <a:highlight>
                  <a:srgbClr val="FFFFFF"/>
                </a:highlight>
              </a:rPr>
              <a:t>For networking or PD events, the guest list is pulled from Eventbrite and compared with the active members list. Key member stats -member level, anniversaries, new member - are then passed on to programming and events. This allows Board Members to target members in the crowd. Plus, build capacity within the membership.</a:t>
            </a:r>
            <a:endParaRPr>
              <a:solidFill>
                <a:schemeClr val="dk1"/>
              </a:solidFill>
              <a:highlight>
                <a:srgbClr val="FFFFFF"/>
              </a:highlight>
            </a:endParaRPr>
          </a:p>
          <a:p>
            <a:pPr marL="457200" lvl="0" indent="-317500" rtl="0">
              <a:spcBef>
                <a:spcPts val="0"/>
              </a:spcBef>
              <a:spcAft>
                <a:spcPts val="0"/>
              </a:spcAft>
              <a:buClr>
                <a:schemeClr val="dk1"/>
              </a:buClr>
              <a:buSzPts val="1400"/>
              <a:buChar char="-"/>
            </a:pPr>
            <a:r>
              <a:rPr lang="en">
                <a:solidFill>
                  <a:schemeClr val="dk1"/>
                </a:solidFill>
                <a:highlight>
                  <a:srgbClr val="FFFFFF"/>
                </a:highlight>
              </a:rPr>
              <a:t>Six Month follow-up: The active members list is updated to show all members that need a six month follow-up. Done via email. This keep members connected, and feel valued - more incentive for getting involved. The follow-up also provide a point of contact that members can direct questions, and general feedback. The Follow-up is a personal email, not a email/newsletter service.</a:t>
            </a:r>
            <a:endParaRPr>
              <a:solidFill>
                <a:schemeClr val="dk1"/>
              </a:solidFill>
              <a:highlight>
                <a:srgbClr val="FFFFFF"/>
              </a:highlight>
            </a:endParaRPr>
          </a:p>
          <a:p>
            <a:pPr marL="457200" lvl="0" indent="-317500" rtl="0">
              <a:spcBef>
                <a:spcPts val="0"/>
              </a:spcBef>
              <a:spcAft>
                <a:spcPts val="0"/>
              </a:spcAft>
              <a:buClr>
                <a:schemeClr val="dk1"/>
              </a:buClr>
              <a:buSzPts val="1400"/>
              <a:buChar char="-"/>
            </a:pPr>
            <a:r>
              <a:rPr lang="en">
                <a:solidFill>
                  <a:schemeClr val="dk1"/>
                </a:solidFill>
                <a:highlight>
                  <a:srgbClr val="FFFFFF"/>
                </a:highlight>
              </a:rPr>
              <a:t>Provide data when requested: 30 member count, 60 days count, checking if volunteers joined, mentees joined.</a:t>
            </a:r>
            <a:endParaRPr>
              <a:solidFill>
                <a:schemeClr val="dk1"/>
              </a:solidFill>
              <a:highlight>
                <a:srgbClr val="FFFFFF"/>
              </a:highlight>
            </a:endParaRPr>
          </a:p>
          <a:p>
            <a:pPr marL="0" lvl="0" indent="0" rtl="0">
              <a:spcBef>
                <a:spcPts val="0"/>
              </a:spcBef>
              <a:spcAft>
                <a:spcPts val="0"/>
              </a:spcAft>
              <a:buNone/>
            </a:pPr>
            <a:endParaRPr sz="1000">
              <a:solidFill>
                <a:schemeClr val="dk1"/>
              </a:solidFill>
              <a:highlight>
                <a:srgbClr val="FFFFFF"/>
              </a:highlight>
            </a:endParaRPr>
          </a:p>
        </p:txBody>
      </p:sp>
      <p:sp>
        <p:nvSpPr>
          <p:cNvPr id="566" name="Shape 5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0923477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4"/>
        <p:cNvGrpSpPr/>
        <p:nvPr/>
      </p:nvGrpSpPr>
      <p:grpSpPr>
        <a:xfrm>
          <a:off x="0" y="0"/>
          <a:ext cx="0" cy="0"/>
          <a:chOff x="0" y="0"/>
          <a:chExt cx="0" cy="0"/>
        </a:xfrm>
      </p:grpSpPr>
      <p:sp>
        <p:nvSpPr>
          <p:cNvPr id="575" name="Shape 57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576" name="Shape 5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2251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r>
              <a:rPr lang="en"/>
              <a:t>Taken together, these tools provide insight to the overall health of the chapter and steer the direction of chapter programming and services.</a:t>
            </a:r>
            <a:endParaRPr/>
          </a:p>
          <a:p>
            <a:pPr marL="0" lvl="0" indent="0" rtl="0">
              <a:spcBef>
                <a:spcPts val="0"/>
              </a:spcBef>
              <a:spcAft>
                <a:spcPts val="0"/>
              </a:spcAft>
              <a:buNone/>
            </a:pPr>
            <a:endParaRPr/>
          </a:p>
        </p:txBody>
      </p:sp>
      <p:sp>
        <p:nvSpPr>
          <p:cNvPr id="169" name="Shape 1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94622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r>
              <a:rPr lang="en"/>
              <a:t>Taken together, these tools provide insight to the overall health of the chapter and steer the direction of chapter programming and services.</a:t>
            </a:r>
            <a:endParaRPr/>
          </a:p>
          <a:p>
            <a:pPr marL="0" lvl="0" indent="0" rtl="0">
              <a:spcBef>
                <a:spcPts val="0"/>
              </a:spcBef>
              <a:spcAft>
                <a:spcPts val="0"/>
              </a:spcAft>
              <a:buNone/>
            </a:pPr>
            <a:endParaRPr/>
          </a:p>
        </p:txBody>
      </p:sp>
      <p:sp>
        <p:nvSpPr>
          <p:cNvPr id="180" name="Shape 1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527072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a:p>
            <a:pPr marL="0" lvl="0" indent="0" rtl="0">
              <a:spcBef>
                <a:spcPts val="0"/>
              </a:spcBef>
              <a:spcAft>
                <a:spcPts val="0"/>
              </a:spcAft>
              <a:buNone/>
            </a:pPr>
            <a:endParaRPr/>
          </a:p>
        </p:txBody>
      </p:sp>
      <p:sp>
        <p:nvSpPr>
          <p:cNvPr id="190" name="Shape 1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1725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00" name="Shape 2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76419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Shape 20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09" name="Shape 2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0367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56"/>
        <p:cNvGrpSpPr/>
        <p:nvPr/>
      </p:nvGrpSpPr>
      <p:grpSpPr>
        <a:xfrm>
          <a:off x="0" y="0"/>
          <a:ext cx="0" cy="0"/>
          <a:chOff x="0" y="0"/>
          <a:chExt cx="0" cy="0"/>
        </a:xfrm>
      </p:grpSpPr>
      <p:sp>
        <p:nvSpPr>
          <p:cNvPr id="57" name="Shape 57"/>
          <p:cNvSpPr txBox="1">
            <a:spLocks noGrp="1"/>
          </p:cNvSpPr>
          <p:nvPr>
            <p:ph type="ctrTitle"/>
          </p:nvPr>
        </p:nvSpPr>
        <p:spPr>
          <a:xfrm>
            <a:off x="685800" y="1597819"/>
            <a:ext cx="7772400" cy="11025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58" name="Shape 58"/>
          <p:cNvSpPr txBox="1">
            <a:spLocks noGrp="1"/>
          </p:cNvSpPr>
          <p:nvPr>
            <p:ph type="subTitle" idx="1"/>
          </p:nvPr>
        </p:nvSpPr>
        <p:spPr>
          <a:xfrm>
            <a:off x="1371600" y="2914650"/>
            <a:ext cx="6400800" cy="1314600"/>
          </a:xfrm>
          <a:prstGeom prst="rect">
            <a:avLst/>
          </a:prstGeom>
          <a:noFill/>
          <a:ln>
            <a:noFill/>
          </a:ln>
        </p:spPr>
        <p:txBody>
          <a:bodyPr spcFirstLastPara="1" wrap="square" lIns="91425" tIns="91425" rIns="91425" bIns="91425" anchor="t" anchorCtr="0"/>
          <a:lstStyle>
            <a:lvl1pPr marL="0" marR="0" lvl="0" indent="0" algn="ctr" rtl="0">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L="457200" marR="0" lvl="1" indent="0"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L="914400" marR="0" lvl="2" indent="0"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L="1371600" marR="0" lvl="3" indent="0"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L="1828800" marR="0" lvl="4" indent="0"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L="2286000" marR="0" lvl="5" indent="0"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59" name="Shape 59"/>
          <p:cNvSpPr txBox="1">
            <a:spLocks noGrp="1"/>
          </p:cNvSpPr>
          <p:nvPr>
            <p:ph type="dt" idx="10"/>
          </p:nvPr>
        </p:nvSpPr>
        <p:spPr>
          <a:xfrm>
            <a:off x="457200" y="4767263"/>
            <a:ext cx="2133600" cy="2739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ftr" idx="11"/>
          </p:nvPr>
        </p:nvSpPr>
        <p:spPr>
          <a:xfrm>
            <a:off x="3124200" y="4767263"/>
            <a:ext cx="2895600" cy="2739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205978"/>
            <a:ext cx="8229600" cy="8574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64" name="Shape 64"/>
          <p:cNvSpPr txBox="1">
            <a:spLocks noGrp="1"/>
          </p:cNvSpPr>
          <p:nvPr>
            <p:ph type="body" idx="1"/>
          </p:nvPr>
        </p:nvSpPr>
        <p:spPr>
          <a:xfrm>
            <a:off x="457200" y="1200150"/>
            <a:ext cx="8229600" cy="33945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457200" y="4767263"/>
            <a:ext cx="2133600" cy="2739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3124200" y="4767263"/>
            <a:ext cx="2895600" cy="2739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722313" y="3305175"/>
            <a:ext cx="7772400" cy="10215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Clr>
                <a:schemeClr val="dk1"/>
              </a:buClr>
              <a:buSzPts val="1400"/>
              <a:buFont typeface="Calibri"/>
              <a:buNone/>
              <a:defRPr sz="4000" b="1"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70" name="Shape 70"/>
          <p:cNvSpPr txBox="1">
            <a:spLocks noGrp="1"/>
          </p:cNvSpPr>
          <p:nvPr>
            <p:ph type="body" idx="1"/>
          </p:nvPr>
        </p:nvSpPr>
        <p:spPr>
          <a:xfrm>
            <a:off x="722313" y="2180035"/>
            <a:ext cx="7772400" cy="1125000"/>
          </a:xfrm>
          <a:prstGeom prst="rect">
            <a:avLst/>
          </a:prstGeom>
          <a:noFill/>
          <a:ln>
            <a:noFill/>
          </a:ln>
        </p:spPr>
        <p:txBody>
          <a:bodyPr spcFirstLastPara="1" wrap="square" lIns="91425" tIns="91425" rIns="91425" bIns="91425" anchor="b" anchorCtr="0"/>
          <a:lstStyle>
            <a:lvl1pPr marL="457200" marR="0" lvl="0" indent="-228600" algn="l" rtl="0">
              <a:spcBef>
                <a:spcPts val="400"/>
              </a:spcBef>
              <a:spcAft>
                <a:spcPts val="0"/>
              </a:spcAft>
              <a:buClr>
                <a:srgbClr val="888888"/>
              </a:buClr>
              <a:buSzPts val="3200"/>
              <a:buFont typeface="Arial"/>
              <a:buNone/>
              <a:defRPr sz="2000" b="0" i="0" u="none" strike="noStrike" cap="none">
                <a:solidFill>
                  <a:srgbClr val="888888"/>
                </a:solidFill>
                <a:latin typeface="Calibri"/>
                <a:ea typeface="Calibri"/>
                <a:cs typeface="Calibri"/>
                <a:sym typeface="Calibri"/>
              </a:defRPr>
            </a:lvl1pPr>
            <a:lvl2pPr marL="914400" marR="0" lvl="1" indent="-228600" algn="l" rtl="0">
              <a:spcBef>
                <a:spcPts val="360"/>
              </a:spcBef>
              <a:spcAft>
                <a:spcPts val="0"/>
              </a:spcAft>
              <a:buClr>
                <a:srgbClr val="888888"/>
              </a:buClr>
              <a:buSzPts val="2800"/>
              <a:buFont typeface="Arial"/>
              <a:buNone/>
              <a:defRPr sz="1800" b="0" i="0" u="none" strike="noStrike" cap="none">
                <a:solidFill>
                  <a:srgbClr val="888888"/>
                </a:solidFill>
                <a:latin typeface="Calibri"/>
                <a:ea typeface="Calibri"/>
                <a:cs typeface="Calibri"/>
                <a:sym typeface="Calibri"/>
              </a:defRPr>
            </a:lvl2pPr>
            <a:lvl3pPr marL="1371600" marR="0" lvl="2" indent="-228600" algn="l" rtl="0">
              <a:spcBef>
                <a:spcPts val="320"/>
              </a:spcBef>
              <a:spcAft>
                <a:spcPts val="0"/>
              </a:spcAft>
              <a:buClr>
                <a:srgbClr val="888888"/>
              </a:buClr>
              <a:buSzPts val="2400"/>
              <a:buFont typeface="Arial"/>
              <a:buNone/>
              <a:defRPr sz="1600" b="0" i="0" u="none" strike="noStrike" cap="none">
                <a:solidFill>
                  <a:srgbClr val="888888"/>
                </a:solidFill>
                <a:latin typeface="Calibri"/>
                <a:ea typeface="Calibri"/>
                <a:cs typeface="Calibri"/>
                <a:sym typeface="Calibri"/>
              </a:defRPr>
            </a:lvl3pPr>
            <a:lvl4pPr marL="1828800" marR="0" lvl="3" indent="-228600" algn="l" rtl="0">
              <a:spcBef>
                <a:spcPts val="280"/>
              </a:spcBef>
              <a:spcAft>
                <a:spcPts val="0"/>
              </a:spcAft>
              <a:buClr>
                <a:srgbClr val="888888"/>
              </a:buClr>
              <a:buSzPts val="2000"/>
              <a:buFont typeface="Arial"/>
              <a:buNone/>
              <a:defRPr sz="1400" b="0" i="0" u="none" strike="noStrike" cap="none">
                <a:solidFill>
                  <a:srgbClr val="888888"/>
                </a:solidFill>
                <a:latin typeface="Calibri"/>
                <a:ea typeface="Calibri"/>
                <a:cs typeface="Calibri"/>
                <a:sym typeface="Calibri"/>
              </a:defRPr>
            </a:lvl4pPr>
            <a:lvl5pPr marL="2286000" marR="0" lvl="4" indent="-228600" algn="l" rtl="0">
              <a:spcBef>
                <a:spcPts val="280"/>
              </a:spcBef>
              <a:spcAft>
                <a:spcPts val="0"/>
              </a:spcAft>
              <a:buClr>
                <a:srgbClr val="888888"/>
              </a:buClr>
              <a:buSzPts val="2000"/>
              <a:buFont typeface="Arial"/>
              <a:buNone/>
              <a:defRPr sz="1400" b="0" i="0" u="none" strike="noStrike" cap="none">
                <a:solidFill>
                  <a:srgbClr val="888888"/>
                </a:solidFill>
                <a:latin typeface="Calibri"/>
                <a:ea typeface="Calibri"/>
                <a:cs typeface="Calibri"/>
                <a:sym typeface="Calibri"/>
              </a:defRPr>
            </a:lvl5pPr>
            <a:lvl6pPr marL="2743200" marR="0" lvl="5" indent="-228600" algn="l" rtl="0">
              <a:spcBef>
                <a:spcPts val="280"/>
              </a:spcBef>
              <a:spcAft>
                <a:spcPts val="0"/>
              </a:spcAft>
              <a:buClr>
                <a:srgbClr val="888888"/>
              </a:buClr>
              <a:buSzPts val="2000"/>
              <a:buFont typeface="Arial"/>
              <a:buNone/>
              <a:defRPr sz="1400" b="0" i="0" u="none" strike="noStrike" cap="none">
                <a:solidFill>
                  <a:srgbClr val="888888"/>
                </a:solidFill>
                <a:latin typeface="Calibri"/>
                <a:ea typeface="Calibri"/>
                <a:cs typeface="Calibri"/>
                <a:sym typeface="Calibri"/>
              </a:defRPr>
            </a:lvl6pPr>
            <a:lvl7pPr marL="3200400" marR="0" lvl="6" indent="-228600" algn="l" rtl="0">
              <a:spcBef>
                <a:spcPts val="280"/>
              </a:spcBef>
              <a:spcAft>
                <a:spcPts val="0"/>
              </a:spcAft>
              <a:buClr>
                <a:srgbClr val="888888"/>
              </a:buClr>
              <a:buSzPts val="2000"/>
              <a:buFont typeface="Arial"/>
              <a:buNone/>
              <a:defRPr sz="1400" b="0" i="0" u="none" strike="noStrike" cap="none">
                <a:solidFill>
                  <a:srgbClr val="888888"/>
                </a:solidFill>
                <a:latin typeface="Calibri"/>
                <a:ea typeface="Calibri"/>
                <a:cs typeface="Calibri"/>
                <a:sym typeface="Calibri"/>
              </a:defRPr>
            </a:lvl7pPr>
            <a:lvl8pPr marL="3657600" marR="0" lvl="7" indent="-228600" algn="l" rtl="0">
              <a:spcBef>
                <a:spcPts val="280"/>
              </a:spcBef>
              <a:spcAft>
                <a:spcPts val="0"/>
              </a:spcAft>
              <a:buClr>
                <a:srgbClr val="888888"/>
              </a:buClr>
              <a:buSzPts val="2000"/>
              <a:buFont typeface="Arial"/>
              <a:buNone/>
              <a:defRPr sz="1400" b="0" i="0" u="none" strike="noStrike" cap="none">
                <a:solidFill>
                  <a:srgbClr val="888888"/>
                </a:solidFill>
                <a:latin typeface="Calibri"/>
                <a:ea typeface="Calibri"/>
                <a:cs typeface="Calibri"/>
                <a:sym typeface="Calibri"/>
              </a:defRPr>
            </a:lvl8pPr>
            <a:lvl9pPr marL="4114800" marR="0" lvl="8" indent="-228600" algn="l" rtl="0">
              <a:spcBef>
                <a:spcPts val="280"/>
              </a:spcBef>
              <a:spcAft>
                <a:spcPts val="0"/>
              </a:spcAft>
              <a:buClr>
                <a:srgbClr val="888888"/>
              </a:buClr>
              <a:buSzPts val="20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457200" y="4767263"/>
            <a:ext cx="2133600" cy="2739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3124200" y="4767263"/>
            <a:ext cx="2895600" cy="2739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05978"/>
            <a:ext cx="8229600" cy="8574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76" name="Shape 76"/>
          <p:cNvSpPr txBox="1">
            <a:spLocks noGrp="1"/>
          </p:cNvSpPr>
          <p:nvPr>
            <p:ph type="body" idx="1"/>
          </p:nvPr>
        </p:nvSpPr>
        <p:spPr>
          <a:xfrm>
            <a:off x="457200" y="1200150"/>
            <a:ext cx="4038600" cy="3394500"/>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body" idx="2"/>
          </p:nvPr>
        </p:nvSpPr>
        <p:spPr>
          <a:xfrm>
            <a:off x="4648200" y="1200150"/>
            <a:ext cx="4038600" cy="3394500"/>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dt" idx="10"/>
          </p:nvPr>
        </p:nvSpPr>
        <p:spPr>
          <a:xfrm>
            <a:off x="457200" y="4767263"/>
            <a:ext cx="2133600" cy="2739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ftr" idx="11"/>
          </p:nvPr>
        </p:nvSpPr>
        <p:spPr>
          <a:xfrm>
            <a:off x="3124200" y="4767263"/>
            <a:ext cx="2895600" cy="2739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0" name="Shape 80"/>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05978"/>
            <a:ext cx="8229600" cy="8574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83" name="Shape 83"/>
          <p:cNvSpPr txBox="1">
            <a:spLocks noGrp="1"/>
          </p:cNvSpPr>
          <p:nvPr>
            <p:ph type="body" idx="1"/>
          </p:nvPr>
        </p:nvSpPr>
        <p:spPr>
          <a:xfrm>
            <a:off x="457200" y="1151335"/>
            <a:ext cx="4040100" cy="479700"/>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body" idx="2"/>
          </p:nvPr>
        </p:nvSpPr>
        <p:spPr>
          <a:xfrm>
            <a:off x="457200" y="1631156"/>
            <a:ext cx="4040100" cy="2963400"/>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85" name="Shape 85"/>
          <p:cNvSpPr txBox="1">
            <a:spLocks noGrp="1"/>
          </p:cNvSpPr>
          <p:nvPr>
            <p:ph type="body" idx="3"/>
          </p:nvPr>
        </p:nvSpPr>
        <p:spPr>
          <a:xfrm>
            <a:off x="4645025" y="1151335"/>
            <a:ext cx="4041900" cy="479700"/>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86" name="Shape 86"/>
          <p:cNvSpPr txBox="1">
            <a:spLocks noGrp="1"/>
          </p:cNvSpPr>
          <p:nvPr>
            <p:ph type="body" idx="4"/>
          </p:nvPr>
        </p:nvSpPr>
        <p:spPr>
          <a:xfrm>
            <a:off x="4645025" y="1631156"/>
            <a:ext cx="4041900" cy="2963400"/>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87" name="Shape 87"/>
          <p:cNvSpPr txBox="1">
            <a:spLocks noGrp="1"/>
          </p:cNvSpPr>
          <p:nvPr>
            <p:ph type="dt" idx="10"/>
          </p:nvPr>
        </p:nvSpPr>
        <p:spPr>
          <a:xfrm>
            <a:off x="457200" y="4767263"/>
            <a:ext cx="2133600" cy="2739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8" name="Shape 88"/>
          <p:cNvSpPr txBox="1">
            <a:spLocks noGrp="1"/>
          </p:cNvSpPr>
          <p:nvPr>
            <p:ph type="ftr" idx="11"/>
          </p:nvPr>
        </p:nvSpPr>
        <p:spPr>
          <a:xfrm>
            <a:off x="3124200" y="4767263"/>
            <a:ext cx="2895600" cy="2739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457200" y="205978"/>
            <a:ext cx="8229600" cy="8574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92" name="Shape 92"/>
          <p:cNvSpPr txBox="1">
            <a:spLocks noGrp="1"/>
          </p:cNvSpPr>
          <p:nvPr>
            <p:ph type="dt" idx="10"/>
          </p:nvPr>
        </p:nvSpPr>
        <p:spPr>
          <a:xfrm>
            <a:off x="457200" y="4767263"/>
            <a:ext cx="2133600" cy="2739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3" name="Shape 93"/>
          <p:cNvSpPr txBox="1">
            <a:spLocks noGrp="1"/>
          </p:cNvSpPr>
          <p:nvPr>
            <p:ph type="ftr" idx="11"/>
          </p:nvPr>
        </p:nvSpPr>
        <p:spPr>
          <a:xfrm>
            <a:off x="3124200" y="4767263"/>
            <a:ext cx="2895600" cy="2739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4" name="Shape 94"/>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95"/>
        <p:cNvGrpSpPr/>
        <p:nvPr/>
      </p:nvGrpSpPr>
      <p:grpSpPr>
        <a:xfrm>
          <a:off x="0" y="0"/>
          <a:ext cx="0" cy="0"/>
          <a:chOff x="0" y="0"/>
          <a:chExt cx="0" cy="0"/>
        </a:xfrm>
      </p:grpSpPr>
      <p:sp>
        <p:nvSpPr>
          <p:cNvPr id="96" name="Shape 96"/>
          <p:cNvSpPr txBox="1">
            <a:spLocks noGrp="1"/>
          </p:cNvSpPr>
          <p:nvPr>
            <p:ph type="dt" idx="10"/>
          </p:nvPr>
        </p:nvSpPr>
        <p:spPr>
          <a:xfrm>
            <a:off x="457200" y="4767263"/>
            <a:ext cx="2133600" cy="2739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7" name="Shape 97"/>
          <p:cNvSpPr txBox="1">
            <a:spLocks noGrp="1"/>
          </p:cNvSpPr>
          <p:nvPr>
            <p:ph type="ftr" idx="11"/>
          </p:nvPr>
        </p:nvSpPr>
        <p:spPr>
          <a:xfrm>
            <a:off x="3124200" y="4767263"/>
            <a:ext cx="2895600" cy="2739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8" name="Shape 98"/>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457200" y="204788"/>
            <a:ext cx="3008400" cy="87150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dk1"/>
              </a:buClr>
              <a:buSzPts val="1400"/>
              <a:buFont typeface="Calibri"/>
              <a:buNone/>
              <a:defRPr sz="2000" b="1"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101" name="Shape 101"/>
          <p:cNvSpPr txBox="1">
            <a:spLocks noGrp="1"/>
          </p:cNvSpPr>
          <p:nvPr>
            <p:ph type="body" idx="1"/>
          </p:nvPr>
        </p:nvSpPr>
        <p:spPr>
          <a:xfrm>
            <a:off x="3575050" y="204788"/>
            <a:ext cx="5111700" cy="43899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02" name="Shape 102"/>
          <p:cNvSpPr txBox="1">
            <a:spLocks noGrp="1"/>
          </p:cNvSpPr>
          <p:nvPr>
            <p:ph type="body" idx="2"/>
          </p:nvPr>
        </p:nvSpPr>
        <p:spPr>
          <a:xfrm>
            <a:off x="457200" y="1076325"/>
            <a:ext cx="3008400" cy="3518400"/>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03" name="Shape 103"/>
          <p:cNvSpPr txBox="1">
            <a:spLocks noGrp="1"/>
          </p:cNvSpPr>
          <p:nvPr>
            <p:ph type="dt" idx="10"/>
          </p:nvPr>
        </p:nvSpPr>
        <p:spPr>
          <a:xfrm>
            <a:off x="457200" y="4767263"/>
            <a:ext cx="2133600" cy="2739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 name="Shape 104"/>
          <p:cNvSpPr txBox="1">
            <a:spLocks noGrp="1"/>
          </p:cNvSpPr>
          <p:nvPr>
            <p:ph type="ftr" idx="11"/>
          </p:nvPr>
        </p:nvSpPr>
        <p:spPr>
          <a:xfrm>
            <a:off x="3124200" y="4767263"/>
            <a:ext cx="2895600" cy="2739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5" name="Shape 105"/>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1792288" y="3600450"/>
            <a:ext cx="5486400" cy="42510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dk1"/>
              </a:buClr>
              <a:buSzPts val="1400"/>
              <a:buFont typeface="Calibri"/>
              <a:buNone/>
              <a:defRPr sz="2000" b="1"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108" name="Shape 108"/>
          <p:cNvSpPr>
            <a:spLocks noGrp="1"/>
          </p:cNvSpPr>
          <p:nvPr>
            <p:ph type="pic" idx="2"/>
          </p:nvPr>
        </p:nvSpPr>
        <p:spPr>
          <a:xfrm>
            <a:off x="1792288" y="459581"/>
            <a:ext cx="5486400" cy="3086100"/>
          </a:xfrm>
          <a:prstGeom prst="rect">
            <a:avLst/>
          </a:prstGeom>
          <a:noFill/>
          <a:ln>
            <a:noFill/>
          </a:ln>
        </p:spPr>
        <p:txBody>
          <a:bodyPr spcFirstLastPara="1" wrap="square" lIns="91425" tIns="91425" rIns="91425" bIns="91425" anchor="t" anchorCtr="0"/>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09" name="Shape 109"/>
          <p:cNvSpPr txBox="1">
            <a:spLocks noGrp="1"/>
          </p:cNvSpPr>
          <p:nvPr>
            <p:ph type="body" idx="1"/>
          </p:nvPr>
        </p:nvSpPr>
        <p:spPr>
          <a:xfrm>
            <a:off x="1792288" y="4025503"/>
            <a:ext cx="5486400" cy="603600"/>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10" name="Shape 110"/>
          <p:cNvSpPr txBox="1">
            <a:spLocks noGrp="1"/>
          </p:cNvSpPr>
          <p:nvPr>
            <p:ph type="dt" idx="10"/>
          </p:nvPr>
        </p:nvSpPr>
        <p:spPr>
          <a:xfrm>
            <a:off x="457200" y="4767263"/>
            <a:ext cx="2133600" cy="2739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1" name="Shape 111"/>
          <p:cNvSpPr txBox="1">
            <a:spLocks noGrp="1"/>
          </p:cNvSpPr>
          <p:nvPr>
            <p:ph type="ftr" idx="11"/>
          </p:nvPr>
        </p:nvSpPr>
        <p:spPr>
          <a:xfrm>
            <a:off x="3124200" y="4767263"/>
            <a:ext cx="2895600" cy="2739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2" name="Shape 112"/>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457200" y="205978"/>
            <a:ext cx="8229600" cy="8574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115" name="Shape 115"/>
          <p:cNvSpPr txBox="1">
            <a:spLocks noGrp="1"/>
          </p:cNvSpPr>
          <p:nvPr>
            <p:ph type="body" idx="1"/>
          </p:nvPr>
        </p:nvSpPr>
        <p:spPr>
          <a:xfrm rot="5400000">
            <a:off x="2874750" y="-1217400"/>
            <a:ext cx="3394500" cy="82296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16" name="Shape 116"/>
          <p:cNvSpPr txBox="1">
            <a:spLocks noGrp="1"/>
          </p:cNvSpPr>
          <p:nvPr>
            <p:ph type="dt" idx="10"/>
          </p:nvPr>
        </p:nvSpPr>
        <p:spPr>
          <a:xfrm>
            <a:off x="457200" y="4767263"/>
            <a:ext cx="2133600" cy="2739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7" name="Shape 117"/>
          <p:cNvSpPr txBox="1">
            <a:spLocks noGrp="1"/>
          </p:cNvSpPr>
          <p:nvPr>
            <p:ph type="ftr" idx="11"/>
          </p:nvPr>
        </p:nvSpPr>
        <p:spPr>
          <a:xfrm>
            <a:off x="3124200" y="4767263"/>
            <a:ext cx="2895600" cy="2739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8" name="Shape 118"/>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rot="5400000">
            <a:off x="5463750" y="1371628"/>
            <a:ext cx="4388700" cy="20574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121" name="Shape 121"/>
          <p:cNvSpPr txBox="1">
            <a:spLocks noGrp="1"/>
          </p:cNvSpPr>
          <p:nvPr>
            <p:ph type="body" idx="1"/>
          </p:nvPr>
        </p:nvSpPr>
        <p:spPr>
          <a:xfrm rot="5400000">
            <a:off x="1272750" y="-609572"/>
            <a:ext cx="4388700" cy="60198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2" name="Shape 122"/>
          <p:cNvSpPr txBox="1">
            <a:spLocks noGrp="1"/>
          </p:cNvSpPr>
          <p:nvPr>
            <p:ph type="dt" idx="10"/>
          </p:nvPr>
        </p:nvSpPr>
        <p:spPr>
          <a:xfrm>
            <a:off x="457200" y="4767263"/>
            <a:ext cx="2133600" cy="2739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23" name="Shape 123"/>
          <p:cNvSpPr txBox="1">
            <a:spLocks noGrp="1"/>
          </p:cNvSpPr>
          <p:nvPr>
            <p:ph type="ftr" idx="11"/>
          </p:nvPr>
        </p:nvSpPr>
        <p:spPr>
          <a:xfrm>
            <a:off x="3124200" y="4767263"/>
            <a:ext cx="2895600" cy="2739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24" name="Shape 124"/>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lstStyle>
            <a:lvl1pPr lvl="0" rtl="0">
              <a:spcBef>
                <a:spcPts val="0"/>
              </a:spcBef>
              <a:spcAft>
                <a:spcPts val="0"/>
              </a:spcAft>
              <a:buSzPts val="14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7" name="Shape 1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431800" rtl="0">
              <a:spcBef>
                <a:spcPts val="640"/>
              </a:spcBef>
              <a:spcAft>
                <a:spcPts val="0"/>
              </a:spcAft>
              <a:buSzPts val="3200"/>
              <a:buChar char="•"/>
              <a:defRPr/>
            </a:lvl1pPr>
            <a:lvl2pPr marL="914400" lvl="1" indent="-406400" rtl="0">
              <a:spcBef>
                <a:spcPts val="560"/>
              </a:spcBef>
              <a:spcAft>
                <a:spcPts val="0"/>
              </a:spcAft>
              <a:buSzPts val="2800"/>
              <a:buChar char="–"/>
              <a:defRPr/>
            </a:lvl2pPr>
            <a:lvl3pPr marL="1371600" lvl="2" indent="-381000" rtl="0">
              <a:spcBef>
                <a:spcPts val="480"/>
              </a:spcBef>
              <a:spcAft>
                <a:spcPts val="0"/>
              </a:spcAft>
              <a:buSzPts val="2400"/>
              <a:buChar char="•"/>
              <a:defRPr/>
            </a:lvl3pPr>
            <a:lvl4pPr marL="1828800" lvl="3" indent="-355600" rtl="0">
              <a:spcBef>
                <a:spcPts val="400"/>
              </a:spcBef>
              <a:spcAft>
                <a:spcPts val="0"/>
              </a:spcAft>
              <a:buSzPts val="2000"/>
              <a:buChar char="–"/>
              <a:defRPr/>
            </a:lvl4pPr>
            <a:lvl5pPr marL="2286000" lvl="4" indent="-355600" rtl="0">
              <a:spcBef>
                <a:spcPts val="400"/>
              </a:spcBef>
              <a:spcAft>
                <a:spcPts val="0"/>
              </a:spcAft>
              <a:buSzPts val="2000"/>
              <a:buChar char="»"/>
              <a:defRPr/>
            </a:lvl5pPr>
            <a:lvl6pPr marL="2743200" lvl="5" indent="-355600" rtl="0">
              <a:spcBef>
                <a:spcPts val="400"/>
              </a:spcBef>
              <a:spcAft>
                <a:spcPts val="0"/>
              </a:spcAft>
              <a:buSzPts val="2000"/>
              <a:buChar char="•"/>
              <a:defRPr/>
            </a:lvl6pPr>
            <a:lvl7pPr marL="3200400" lvl="6" indent="-355600" rtl="0">
              <a:spcBef>
                <a:spcPts val="400"/>
              </a:spcBef>
              <a:spcAft>
                <a:spcPts val="0"/>
              </a:spcAft>
              <a:buSzPts val="2000"/>
              <a:buChar char="•"/>
              <a:defRPr/>
            </a:lvl7pPr>
            <a:lvl8pPr marL="3657600" lvl="7" indent="-355600" rtl="0">
              <a:spcBef>
                <a:spcPts val="400"/>
              </a:spcBef>
              <a:spcAft>
                <a:spcPts val="0"/>
              </a:spcAft>
              <a:buSzPts val="2000"/>
              <a:buChar char="•"/>
              <a:defRPr/>
            </a:lvl8pPr>
            <a:lvl9pPr marL="4114800" lvl="8" indent="-355600" rtl="0">
              <a:spcBef>
                <a:spcPts val="400"/>
              </a:spcBef>
              <a:spcAft>
                <a:spcPts val="0"/>
              </a:spcAft>
              <a:buSzPts val="2000"/>
              <a:buChar char="•"/>
              <a:defRPr/>
            </a:lvl9pPr>
          </a:lstStyle>
          <a:p>
            <a:endParaRPr/>
          </a:p>
        </p:txBody>
      </p:sp>
      <p:sp>
        <p:nvSpPr>
          <p:cNvPr id="128" name="Shape 128"/>
          <p:cNvSpPr txBox="1">
            <a:spLocks noGrp="1"/>
          </p:cNvSpPr>
          <p:nvPr>
            <p:ph type="sldNum" idx="12"/>
          </p:nvPr>
        </p:nvSpPr>
        <p:spPr>
          <a:xfrm>
            <a:off x="8472458" y="4663217"/>
            <a:ext cx="548700" cy="393600"/>
          </a:xfrm>
          <a:prstGeom prst="rect">
            <a:avLst/>
          </a:prstGeom>
        </p:spPr>
        <p:txBody>
          <a:bodyPr spcFirstLastPara="1" wrap="square" lIns="91425" tIns="45700" rIns="91425" bIns="45700"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spcBef>
                <a:spcPts val="0"/>
              </a:spcBef>
              <a:buNone/>
              <a:defRPr sz="1000">
                <a:solidFill>
                  <a:schemeClr val="dk2"/>
                </a:solidFill>
              </a:defRPr>
            </a:lvl1pPr>
            <a:lvl2pPr lvl="1" algn="r">
              <a:spcBef>
                <a:spcPts val="0"/>
              </a:spcBef>
              <a:buNone/>
              <a:defRPr sz="1000">
                <a:solidFill>
                  <a:schemeClr val="dk2"/>
                </a:solidFill>
              </a:defRPr>
            </a:lvl2pPr>
            <a:lvl3pPr lvl="2" algn="r">
              <a:spcBef>
                <a:spcPts val="0"/>
              </a:spcBef>
              <a:buNone/>
              <a:defRPr sz="1000">
                <a:solidFill>
                  <a:schemeClr val="dk2"/>
                </a:solidFill>
              </a:defRPr>
            </a:lvl3pPr>
            <a:lvl4pPr lvl="3" algn="r">
              <a:spcBef>
                <a:spcPts val="0"/>
              </a:spcBef>
              <a:buNone/>
              <a:defRPr sz="1000">
                <a:solidFill>
                  <a:schemeClr val="dk2"/>
                </a:solidFill>
              </a:defRPr>
            </a:lvl4pPr>
            <a:lvl5pPr lvl="4" algn="r">
              <a:spcBef>
                <a:spcPts val="0"/>
              </a:spcBef>
              <a:buNone/>
              <a:defRPr sz="1000">
                <a:solidFill>
                  <a:schemeClr val="dk2"/>
                </a:solidFill>
              </a:defRPr>
            </a:lvl5pPr>
            <a:lvl6pPr lvl="5" algn="r">
              <a:spcBef>
                <a:spcPts val="0"/>
              </a:spcBef>
              <a:buNone/>
              <a:defRPr sz="1000">
                <a:solidFill>
                  <a:schemeClr val="dk2"/>
                </a:solidFill>
              </a:defRPr>
            </a:lvl6pPr>
            <a:lvl7pPr lvl="6" algn="r">
              <a:spcBef>
                <a:spcPts val="0"/>
              </a:spcBef>
              <a:buNone/>
              <a:defRPr sz="1000">
                <a:solidFill>
                  <a:schemeClr val="dk2"/>
                </a:solidFill>
              </a:defRPr>
            </a:lvl7pPr>
            <a:lvl8pPr lvl="7" algn="r">
              <a:spcBef>
                <a:spcPts val="0"/>
              </a:spcBef>
              <a:buNone/>
              <a:defRPr sz="1000">
                <a:solidFill>
                  <a:schemeClr val="dk2"/>
                </a:solidFill>
              </a:defRPr>
            </a:lvl8pPr>
            <a:lvl9pPr lvl="8" algn="r">
              <a:spcBef>
                <a:spcPts val="0"/>
              </a:spcBef>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205978"/>
            <a:ext cx="8229600" cy="8574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52" name="Shape 52"/>
          <p:cNvSpPr txBox="1">
            <a:spLocks noGrp="1"/>
          </p:cNvSpPr>
          <p:nvPr>
            <p:ph type="body" idx="1"/>
          </p:nvPr>
        </p:nvSpPr>
        <p:spPr>
          <a:xfrm>
            <a:off x="457200" y="1200150"/>
            <a:ext cx="8229600" cy="33945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dt" idx="10"/>
          </p:nvPr>
        </p:nvSpPr>
        <p:spPr>
          <a:xfrm>
            <a:off x="457200" y="4767263"/>
            <a:ext cx="2133600" cy="2739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4" name="Shape 54"/>
          <p:cNvSpPr txBox="1">
            <a:spLocks noGrp="1"/>
          </p:cNvSpPr>
          <p:nvPr>
            <p:ph type="ftr" idx="11"/>
          </p:nvPr>
        </p:nvSpPr>
        <p:spPr>
          <a:xfrm>
            <a:off x="3124200" y="4767263"/>
            <a:ext cx="2895600" cy="2739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5" name="Shape 55"/>
          <p:cNvSpPr txBox="1">
            <a:spLocks noGrp="1"/>
          </p:cNvSpPr>
          <p:nvPr>
            <p:ph type="sldNum" idx="12"/>
          </p:nvPr>
        </p:nvSpPr>
        <p:spPr>
          <a:xfrm>
            <a:off x="6553200" y="4767263"/>
            <a:ext cx="2133600" cy="2739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image" Target="../media/image11.png"/></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3.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image" Target="../media/image13.png"/></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4.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2.xml"/><Relationship Id="rId1" Type="http://schemas.openxmlformats.org/officeDocument/2006/relationships/slideLayout" Target="../slideLayouts/slideLayout23.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3.xml"/><Relationship Id="rId1" Type="http://schemas.openxmlformats.org/officeDocument/2006/relationships/slideLayout" Target="../slideLayouts/slideLayout23.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4.xml"/><Relationship Id="rId1" Type="http://schemas.openxmlformats.org/officeDocument/2006/relationships/slideLayout" Target="../slideLayouts/slideLayout23.xml"/><Relationship Id="rId5" Type="http://schemas.openxmlformats.org/officeDocument/2006/relationships/image" Target="../media/image2.png"/><Relationship Id="rId4" Type="http://schemas.openxmlformats.org/officeDocument/2006/relationships/image" Target="../media/image15.png"/></Relationships>
</file>

<file path=ppt/slides/_rels/slide3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5.xml"/><Relationship Id="rId1" Type="http://schemas.openxmlformats.org/officeDocument/2006/relationships/slideLayout" Target="../slideLayouts/slideLayout23.xml"/><Relationship Id="rId5" Type="http://schemas.openxmlformats.org/officeDocument/2006/relationships/image" Target="../media/image2.png"/><Relationship Id="rId4" Type="http://schemas.openxmlformats.org/officeDocument/2006/relationships/image" Target="../media/image15.png"/></Relationships>
</file>

<file path=ppt/slides/_rels/slide3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6.xml"/><Relationship Id="rId1" Type="http://schemas.openxmlformats.org/officeDocument/2006/relationships/slideLayout" Target="../slideLayouts/slideLayout23.xml"/><Relationship Id="rId5" Type="http://schemas.openxmlformats.org/officeDocument/2006/relationships/image" Target="../media/image2.png"/><Relationship Id="rId4" Type="http://schemas.openxmlformats.org/officeDocument/2006/relationships/image" Target="../media/image15.png"/></Relationships>
</file>

<file path=ppt/slides/_rels/slide3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7.xml"/><Relationship Id="rId1" Type="http://schemas.openxmlformats.org/officeDocument/2006/relationships/slideLayout" Target="../slideLayouts/slideLayout23.xml"/><Relationship Id="rId5" Type="http://schemas.openxmlformats.org/officeDocument/2006/relationships/image" Target="../media/image2.png"/><Relationship Id="rId4" Type="http://schemas.openxmlformats.org/officeDocument/2006/relationships/image" Target="../media/image15.png"/></Relationships>
</file>

<file path=ppt/slides/_rels/slide3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8.xml"/><Relationship Id="rId1" Type="http://schemas.openxmlformats.org/officeDocument/2006/relationships/slideLayout" Target="../slideLayouts/slideLayout23.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9.xml"/><Relationship Id="rId1" Type="http://schemas.openxmlformats.org/officeDocument/2006/relationships/slideLayout" Target="../slideLayouts/slideLayout2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0.xml"/><Relationship Id="rId1" Type="http://schemas.openxmlformats.org/officeDocument/2006/relationships/slideLayout" Target="../slideLayouts/slideLayout23.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p:nvPr/>
        </p:nvSpPr>
        <p:spPr>
          <a:xfrm>
            <a:off x="1" y="0"/>
            <a:ext cx="9172500" cy="4382100"/>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0000"/>
              </a:solidFill>
              <a:latin typeface="Calibri"/>
              <a:ea typeface="Calibri"/>
              <a:cs typeface="Calibri"/>
              <a:sym typeface="Calibri"/>
            </a:endParaRPr>
          </a:p>
        </p:txBody>
      </p:sp>
      <p:pic>
        <p:nvPicPr>
          <p:cNvPr id="134" name="Shape 134" descr="IABC-symbol-rev.ai"/>
          <p:cNvPicPr preferRelativeResize="0"/>
          <p:nvPr/>
        </p:nvPicPr>
        <p:blipFill rotWithShape="1">
          <a:blip r:embed="rId3">
            <a:alphaModFix amt="19000"/>
          </a:blip>
          <a:srcRect/>
          <a:stretch/>
        </p:blipFill>
        <p:spPr>
          <a:xfrm>
            <a:off x="3294990" y="-756322"/>
            <a:ext cx="5188800" cy="5143500"/>
          </a:xfrm>
          <a:prstGeom prst="rect">
            <a:avLst/>
          </a:prstGeom>
          <a:noFill/>
          <a:ln>
            <a:noFill/>
          </a:ln>
        </p:spPr>
      </p:pic>
      <p:sp>
        <p:nvSpPr>
          <p:cNvPr id="135" name="Shape 135"/>
          <p:cNvSpPr txBox="1">
            <a:spLocks noGrp="1"/>
          </p:cNvSpPr>
          <p:nvPr>
            <p:ph type="ctrTitle"/>
          </p:nvPr>
        </p:nvSpPr>
        <p:spPr>
          <a:xfrm>
            <a:off x="685800" y="1125760"/>
            <a:ext cx="7772400" cy="14769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lt1"/>
              </a:buClr>
              <a:buFont typeface="Arial"/>
              <a:buNone/>
            </a:pPr>
            <a:r>
              <a:rPr lang="en" sz="4200" b="1">
                <a:solidFill>
                  <a:schemeClr val="lt1"/>
                </a:solidFill>
                <a:latin typeface="Arial"/>
                <a:ea typeface="Arial"/>
                <a:cs typeface="Arial"/>
                <a:sym typeface="Arial"/>
              </a:rPr>
              <a:t>Using Data to Build Member Programs &amp; Services</a:t>
            </a:r>
            <a:endParaRPr sz="3600" b="1">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lt1"/>
              </a:buClr>
              <a:buFont typeface="Arial"/>
              <a:buNone/>
            </a:pPr>
            <a:endParaRPr sz="1800">
              <a:solidFill>
                <a:schemeClr val="lt1"/>
              </a:solidFill>
              <a:latin typeface="Arial"/>
              <a:ea typeface="Arial"/>
              <a:cs typeface="Arial"/>
              <a:sym typeface="Arial"/>
            </a:endParaRPr>
          </a:p>
          <a:p>
            <a:pPr marL="0" marR="0" lvl="0" indent="0" algn="l" rtl="0">
              <a:lnSpc>
                <a:spcPct val="100000"/>
              </a:lnSpc>
              <a:spcBef>
                <a:spcPts val="0"/>
              </a:spcBef>
              <a:spcAft>
                <a:spcPts val="0"/>
              </a:spcAft>
              <a:buClr>
                <a:schemeClr val="lt1"/>
              </a:buClr>
              <a:buFont typeface="Arial"/>
              <a:buNone/>
            </a:pPr>
            <a:r>
              <a:rPr lang="en" sz="1800">
                <a:solidFill>
                  <a:schemeClr val="lt1"/>
                </a:solidFill>
                <a:latin typeface="Arial"/>
                <a:ea typeface="Arial"/>
                <a:cs typeface="Arial"/>
                <a:sym typeface="Arial"/>
              </a:rPr>
              <a:t>Saturday February 10, 2018, - 9:45 a.m. - 11:00 a.m.</a:t>
            </a:r>
            <a:endParaRPr sz="1800" b="0" i="0" u="none" strike="noStrike" cap="none">
              <a:solidFill>
                <a:schemeClr val="lt1"/>
              </a:solidFill>
              <a:latin typeface="Arial"/>
              <a:ea typeface="Arial"/>
              <a:cs typeface="Arial"/>
              <a:sym typeface="Arial"/>
            </a:endParaRPr>
          </a:p>
        </p:txBody>
      </p:sp>
      <p:pic>
        <p:nvPicPr>
          <p:cNvPr id="136" name="Shape 136"/>
          <p:cNvPicPr preferRelativeResize="0"/>
          <p:nvPr/>
        </p:nvPicPr>
        <p:blipFill>
          <a:blip r:embed="rId4">
            <a:alphaModFix/>
          </a:blip>
          <a:stretch>
            <a:fillRect/>
          </a:stretch>
        </p:blipFill>
        <p:spPr>
          <a:xfrm>
            <a:off x="6278775" y="4463750"/>
            <a:ext cx="2708549" cy="6069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Shape 224"/>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25" name="Shape 225"/>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226" name="Shape 226"/>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10</a:t>
            </a:fld>
            <a:endParaRPr sz="900" b="1" i="0" u="none" strike="noStrike" cap="none">
              <a:solidFill>
                <a:schemeClr val="dk1"/>
              </a:solidFill>
              <a:latin typeface="Arial"/>
              <a:ea typeface="Arial"/>
              <a:cs typeface="Arial"/>
              <a:sym typeface="Arial"/>
            </a:endParaRPr>
          </a:p>
        </p:txBody>
      </p:sp>
      <p:pic>
        <p:nvPicPr>
          <p:cNvPr id="227" name="Shape 227" descr="IABC-full-logos.ai"/>
          <p:cNvPicPr preferRelativeResize="0"/>
          <p:nvPr/>
        </p:nvPicPr>
        <p:blipFill rotWithShape="1">
          <a:blip r:embed="rId3">
            <a:alphaModFix/>
          </a:blip>
          <a:srcRect/>
          <a:stretch/>
        </p:blipFill>
        <p:spPr>
          <a:xfrm>
            <a:off x="189276" y="4399598"/>
            <a:ext cx="2123100" cy="1030200"/>
          </a:xfrm>
          <a:prstGeom prst="rect">
            <a:avLst/>
          </a:prstGeom>
          <a:noFill/>
          <a:ln>
            <a:noFill/>
          </a:ln>
        </p:spPr>
      </p:pic>
      <p:sp>
        <p:nvSpPr>
          <p:cNvPr id="228" name="Shape 228"/>
          <p:cNvSpPr txBox="1"/>
          <p:nvPr/>
        </p:nvSpPr>
        <p:spPr>
          <a:xfrm>
            <a:off x="12375" y="1793675"/>
            <a:ext cx="9084600" cy="1702200"/>
          </a:xfrm>
          <a:prstGeom prst="rect">
            <a:avLst/>
          </a:prstGeom>
          <a:solidFill>
            <a:srgbClr val="3C78D8"/>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a:solidFill>
                  <a:schemeClr val="lt1"/>
                </a:solidFill>
              </a:rPr>
              <a:t>What are the right questions to ask?</a:t>
            </a:r>
            <a:endParaRPr sz="3000">
              <a:solidFill>
                <a:schemeClr val="l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34" name="Shape 234"/>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235" name="Shape 235"/>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11</a:t>
            </a:fld>
            <a:endParaRPr sz="900" b="1" i="0" u="none" strike="noStrike" cap="none">
              <a:solidFill>
                <a:schemeClr val="dk1"/>
              </a:solidFill>
              <a:latin typeface="Arial"/>
              <a:ea typeface="Arial"/>
              <a:cs typeface="Arial"/>
              <a:sym typeface="Arial"/>
            </a:endParaRPr>
          </a:p>
        </p:txBody>
      </p:sp>
      <p:sp>
        <p:nvSpPr>
          <p:cNvPr id="236" name="Shape 236"/>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000" b="1">
                <a:latin typeface="Arial"/>
                <a:ea typeface="Arial"/>
                <a:cs typeface="Arial"/>
                <a:sym typeface="Arial"/>
              </a:rPr>
              <a:t>Develop variables to understand membership satisfaction</a:t>
            </a:r>
            <a:endParaRPr sz="3000" b="1">
              <a:latin typeface="Arial"/>
              <a:ea typeface="Arial"/>
              <a:cs typeface="Arial"/>
              <a:sym typeface="Arial"/>
            </a:endParaRPr>
          </a:p>
        </p:txBody>
      </p:sp>
      <p:sp>
        <p:nvSpPr>
          <p:cNvPr id="237" name="Shape 23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640"/>
              </a:spcBef>
              <a:spcAft>
                <a:spcPts val="0"/>
              </a:spcAft>
              <a:buNone/>
            </a:pPr>
            <a:endParaRPr>
              <a:latin typeface="Arial"/>
              <a:ea typeface="Arial"/>
              <a:cs typeface="Arial"/>
              <a:sym typeface="Arial"/>
            </a:endParaRPr>
          </a:p>
          <a:p>
            <a:pPr marL="457200" lvl="0" indent="0" rtl="0">
              <a:spcBef>
                <a:spcPts val="640"/>
              </a:spcBef>
              <a:spcAft>
                <a:spcPts val="0"/>
              </a:spcAft>
              <a:buNone/>
            </a:pPr>
            <a:endParaRPr>
              <a:latin typeface="Arial"/>
              <a:ea typeface="Arial"/>
              <a:cs typeface="Arial"/>
              <a:sym typeface="Arial"/>
            </a:endParaRPr>
          </a:p>
          <a:p>
            <a:pPr marL="0" lvl="0" indent="0" rtl="0">
              <a:spcBef>
                <a:spcPts val="640"/>
              </a:spcBef>
              <a:spcAft>
                <a:spcPts val="0"/>
              </a:spcAft>
              <a:buNone/>
            </a:pPr>
            <a:endParaRPr>
              <a:latin typeface="Arial"/>
              <a:ea typeface="Arial"/>
              <a:cs typeface="Arial"/>
              <a:sym typeface="Arial"/>
            </a:endParaRPr>
          </a:p>
          <a:p>
            <a:pPr marL="0" lvl="0" indent="0" rtl="0">
              <a:spcBef>
                <a:spcPts val="640"/>
              </a:spcBef>
              <a:spcAft>
                <a:spcPts val="0"/>
              </a:spcAft>
              <a:buNone/>
            </a:pPr>
            <a:endParaRPr>
              <a:latin typeface="Arial"/>
              <a:ea typeface="Arial"/>
              <a:cs typeface="Arial"/>
              <a:sym typeface="Arial"/>
            </a:endParaRPr>
          </a:p>
        </p:txBody>
      </p:sp>
      <p:sp>
        <p:nvSpPr>
          <p:cNvPr id="238" name="Shape 238"/>
          <p:cNvSpPr txBox="1"/>
          <p:nvPr/>
        </p:nvSpPr>
        <p:spPr>
          <a:xfrm>
            <a:off x="311700" y="1338750"/>
            <a:ext cx="2812500" cy="30093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1200"/>
              </a:spcBef>
              <a:spcAft>
                <a:spcPts val="0"/>
              </a:spcAft>
              <a:buNone/>
            </a:pPr>
            <a:r>
              <a:rPr lang="en" sz="1800">
                <a:solidFill>
                  <a:schemeClr val="dk1"/>
                </a:solidFill>
                <a:latin typeface="Calibri"/>
                <a:ea typeface="Calibri"/>
                <a:cs typeface="Calibri"/>
                <a:sym typeface="Calibri"/>
              </a:rPr>
              <a:t>To understand how your membership perceives your chapter, we must ask the right questions about the right things</a:t>
            </a:r>
            <a:endParaRPr sz="1800">
              <a:solidFill>
                <a:schemeClr val="dk1"/>
              </a:solidFill>
              <a:latin typeface="Calibri"/>
              <a:ea typeface="Calibri"/>
              <a:cs typeface="Calibri"/>
              <a:sym typeface="Calibri"/>
            </a:endParaRPr>
          </a:p>
          <a:p>
            <a:pPr marL="0" lvl="0" indent="0" rtl="0">
              <a:lnSpc>
                <a:spcPct val="115000"/>
              </a:lnSpc>
              <a:spcBef>
                <a:spcPts val="1200"/>
              </a:spcBef>
              <a:spcAft>
                <a:spcPts val="0"/>
              </a:spcAft>
              <a:buNone/>
            </a:pPr>
            <a:r>
              <a:rPr lang="en" sz="1800">
                <a:solidFill>
                  <a:schemeClr val="dk1"/>
                </a:solidFill>
                <a:latin typeface="Calibri"/>
                <a:ea typeface="Calibri"/>
                <a:cs typeface="Calibri"/>
                <a:sym typeface="Calibri"/>
              </a:rPr>
              <a:t>But…</a:t>
            </a:r>
            <a:endParaRPr sz="1800">
              <a:solidFill>
                <a:schemeClr val="dk1"/>
              </a:solidFill>
              <a:latin typeface="Calibri"/>
              <a:ea typeface="Calibri"/>
              <a:cs typeface="Calibri"/>
              <a:sym typeface="Calibri"/>
            </a:endParaRPr>
          </a:p>
          <a:p>
            <a:pPr marL="0" lvl="0" indent="0" rtl="0">
              <a:lnSpc>
                <a:spcPct val="115000"/>
              </a:lnSpc>
              <a:spcBef>
                <a:spcPts val="1200"/>
              </a:spcBef>
              <a:spcAft>
                <a:spcPts val="0"/>
              </a:spcAft>
              <a:buNone/>
            </a:pPr>
            <a:r>
              <a:rPr lang="en" sz="1800">
                <a:solidFill>
                  <a:schemeClr val="dk1"/>
                </a:solidFill>
                <a:latin typeface="Calibri"/>
                <a:ea typeface="Calibri"/>
                <a:cs typeface="Calibri"/>
                <a:sym typeface="Calibri"/>
              </a:rPr>
              <a:t>What are these?</a:t>
            </a:r>
            <a:endParaRPr sz="1800">
              <a:solidFill>
                <a:schemeClr val="dk1"/>
              </a:solidFill>
              <a:latin typeface="Calibri"/>
              <a:ea typeface="Calibri"/>
              <a:cs typeface="Calibri"/>
              <a:sym typeface="Calibri"/>
            </a:endParaRPr>
          </a:p>
          <a:p>
            <a:pPr marL="0" lvl="0" indent="0" rtl="0">
              <a:spcBef>
                <a:spcPts val="600"/>
              </a:spcBef>
              <a:spcAft>
                <a:spcPts val="0"/>
              </a:spcAft>
              <a:buNone/>
            </a:pPr>
            <a:endParaRPr sz="1800"/>
          </a:p>
        </p:txBody>
      </p:sp>
      <p:pic>
        <p:nvPicPr>
          <p:cNvPr id="239" name="Shape 239"/>
          <p:cNvPicPr preferRelativeResize="0"/>
          <p:nvPr/>
        </p:nvPicPr>
        <p:blipFill>
          <a:blip r:embed="rId3">
            <a:alphaModFix/>
          </a:blip>
          <a:stretch>
            <a:fillRect/>
          </a:stretch>
        </p:blipFill>
        <p:spPr>
          <a:xfrm>
            <a:off x="3606450" y="863550"/>
            <a:ext cx="5225842" cy="3416399"/>
          </a:xfrm>
          <a:prstGeom prst="rect">
            <a:avLst/>
          </a:prstGeom>
          <a:noFill/>
          <a:ln>
            <a:noFill/>
          </a:ln>
        </p:spPr>
      </p:pic>
      <p:pic>
        <p:nvPicPr>
          <p:cNvPr id="240" name="Shape 240"/>
          <p:cNvPicPr preferRelativeResize="0"/>
          <p:nvPr/>
        </p:nvPicPr>
        <p:blipFill>
          <a:blip r:embed="rId4">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Shape 245"/>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46" name="Shape 246"/>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247" name="Shape 247"/>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12</a:t>
            </a:fld>
            <a:endParaRPr sz="900" b="1" i="0" u="none" strike="noStrike" cap="none">
              <a:solidFill>
                <a:schemeClr val="dk1"/>
              </a:solidFill>
              <a:latin typeface="Arial"/>
              <a:ea typeface="Arial"/>
              <a:cs typeface="Arial"/>
              <a:sym typeface="Arial"/>
            </a:endParaRPr>
          </a:p>
        </p:txBody>
      </p:sp>
      <p:sp>
        <p:nvSpPr>
          <p:cNvPr id="248" name="Shape 248"/>
          <p:cNvSpPr txBox="1">
            <a:spLocks noGrp="1"/>
          </p:cNvSpPr>
          <p:nvPr>
            <p:ph type="title"/>
          </p:nvPr>
        </p:nvSpPr>
        <p:spPr>
          <a:xfrm>
            <a:off x="311700" y="2668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600" b="1">
                <a:latin typeface="Arial"/>
                <a:ea typeface="Arial"/>
                <a:cs typeface="Arial"/>
                <a:sym typeface="Arial"/>
              </a:rPr>
              <a:t>Examples for testing satisfaction</a:t>
            </a:r>
            <a:endParaRPr sz="3600" b="1">
              <a:latin typeface="Arial"/>
              <a:ea typeface="Arial"/>
              <a:cs typeface="Arial"/>
              <a:sym typeface="Arial"/>
            </a:endParaRPr>
          </a:p>
        </p:txBody>
      </p:sp>
      <p:pic>
        <p:nvPicPr>
          <p:cNvPr id="249" name="Shape 249"/>
          <p:cNvPicPr preferRelativeResize="0"/>
          <p:nvPr/>
        </p:nvPicPr>
        <p:blipFill>
          <a:blip r:embed="rId3">
            <a:alphaModFix/>
          </a:blip>
          <a:stretch>
            <a:fillRect/>
          </a:stretch>
        </p:blipFill>
        <p:spPr>
          <a:xfrm>
            <a:off x="152400" y="1655075"/>
            <a:ext cx="8839200" cy="2889739"/>
          </a:xfrm>
          <a:prstGeom prst="rect">
            <a:avLst/>
          </a:prstGeom>
          <a:noFill/>
          <a:ln>
            <a:noFill/>
          </a:ln>
        </p:spPr>
      </p:pic>
      <p:sp>
        <p:nvSpPr>
          <p:cNvPr id="250" name="Shape 250"/>
          <p:cNvSpPr txBox="1"/>
          <p:nvPr/>
        </p:nvSpPr>
        <p:spPr>
          <a:xfrm>
            <a:off x="189275" y="958025"/>
            <a:ext cx="8520600" cy="4746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a:t>Once indicators are established, the next step is to to determine the variables or measures that will provide an understanding of what the organization is made of.</a:t>
            </a:r>
            <a:endParaRPr/>
          </a:p>
        </p:txBody>
      </p:sp>
      <p:pic>
        <p:nvPicPr>
          <p:cNvPr id="251" name="Shape 251"/>
          <p:cNvPicPr preferRelativeResize="0"/>
          <p:nvPr/>
        </p:nvPicPr>
        <p:blipFill>
          <a:blip r:embed="rId4">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Shape 256"/>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57" name="Shape 257"/>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258" name="Shape 258"/>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13</a:t>
            </a:fld>
            <a:endParaRPr sz="900" b="1" i="0" u="none" strike="noStrike" cap="none">
              <a:solidFill>
                <a:schemeClr val="dk1"/>
              </a:solidFill>
              <a:latin typeface="Arial"/>
              <a:ea typeface="Arial"/>
              <a:cs typeface="Arial"/>
              <a:sym typeface="Arial"/>
            </a:endParaRPr>
          </a:p>
        </p:txBody>
      </p:sp>
      <p:pic>
        <p:nvPicPr>
          <p:cNvPr id="259" name="Shape 259" descr="IABC-full-logos.ai"/>
          <p:cNvPicPr preferRelativeResize="0"/>
          <p:nvPr/>
        </p:nvPicPr>
        <p:blipFill rotWithShape="1">
          <a:blip r:embed="rId3">
            <a:alphaModFix/>
          </a:blip>
          <a:srcRect/>
          <a:stretch/>
        </p:blipFill>
        <p:spPr>
          <a:xfrm>
            <a:off x="189276" y="4399598"/>
            <a:ext cx="2123100" cy="1030200"/>
          </a:xfrm>
          <a:prstGeom prst="rect">
            <a:avLst/>
          </a:prstGeom>
          <a:noFill/>
          <a:ln>
            <a:noFill/>
          </a:ln>
        </p:spPr>
      </p:pic>
      <p:sp>
        <p:nvSpPr>
          <p:cNvPr id="260" name="Shape 260"/>
          <p:cNvSpPr txBox="1"/>
          <p:nvPr/>
        </p:nvSpPr>
        <p:spPr>
          <a:xfrm>
            <a:off x="12375" y="1793675"/>
            <a:ext cx="9084600" cy="1158000"/>
          </a:xfrm>
          <a:prstGeom prst="rect">
            <a:avLst/>
          </a:prstGeom>
          <a:solidFill>
            <a:srgbClr val="3C78D8"/>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a:solidFill>
                  <a:schemeClr val="lt1"/>
                </a:solidFill>
              </a:rPr>
              <a:t>Data Collection</a:t>
            </a:r>
            <a:endParaRPr sz="3000">
              <a:solidFill>
                <a:schemeClr val="lt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66" name="Shape 266"/>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267" name="Shape 267"/>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14</a:t>
            </a:fld>
            <a:endParaRPr sz="900" b="1" i="0" u="none" strike="noStrike" cap="none">
              <a:solidFill>
                <a:schemeClr val="dk1"/>
              </a:solidFill>
              <a:latin typeface="Arial"/>
              <a:ea typeface="Arial"/>
              <a:cs typeface="Arial"/>
              <a:sym typeface="Arial"/>
            </a:endParaRPr>
          </a:p>
        </p:txBody>
      </p:sp>
      <p:sp>
        <p:nvSpPr>
          <p:cNvPr id="268" name="Shape 268"/>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Data Collection</a:t>
            </a:r>
            <a:endParaRPr b="1">
              <a:latin typeface="Arial"/>
              <a:ea typeface="Arial"/>
              <a:cs typeface="Arial"/>
              <a:sym typeface="Arial"/>
            </a:endParaRPr>
          </a:p>
        </p:txBody>
      </p:sp>
      <p:sp>
        <p:nvSpPr>
          <p:cNvPr id="269" name="Shape 269"/>
          <p:cNvSpPr txBox="1">
            <a:spLocks noGrp="1"/>
          </p:cNvSpPr>
          <p:nvPr>
            <p:ph type="body" idx="1"/>
          </p:nvPr>
        </p:nvSpPr>
        <p:spPr>
          <a:xfrm>
            <a:off x="311700" y="1558500"/>
            <a:ext cx="8520600" cy="2026500"/>
          </a:xfrm>
          <a:prstGeom prst="rect">
            <a:avLst/>
          </a:prstGeom>
        </p:spPr>
        <p:txBody>
          <a:bodyPr spcFirstLastPara="1" wrap="square" lIns="91425" tIns="91425" rIns="91425" bIns="91425" anchor="ctr" anchorCtr="0">
            <a:noAutofit/>
          </a:bodyPr>
          <a:lstStyle/>
          <a:p>
            <a:pPr marL="457200" lvl="0" indent="-381000" rtl="0">
              <a:spcBef>
                <a:spcPts val="640"/>
              </a:spcBef>
              <a:spcAft>
                <a:spcPts val="0"/>
              </a:spcAft>
              <a:buSzPts val="2400"/>
              <a:buFont typeface="Arial"/>
              <a:buChar char="•"/>
            </a:pPr>
            <a:r>
              <a:rPr lang="en" sz="2400">
                <a:latin typeface="Arial"/>
                <a:ea typeface="Arial"/>
                <a:cs typeface="Arial"/>
                <a:sym typeface="Arial"/>
              </a:rPr>
              <a:t>Several ways to collect data. The method selected is often determined by a combination of factors including who the research population is and the format of the sample.</a:t>
            </a:r>
            <a:endParaRPr sz="2400">
              <a:latin typeface="Arial"/>
              <a:ea typeface="Arial"/>
              <a:cs typeface="Arial"/>
              <a:sym typeface="Arial"/>
            </a:endParaRPr>
          </a:p>
          <a:p>
            <a:pPr marL="457200" lvl="0" indent="-381000" rtl="0">
              <a:spcBef>
                <a:spcPts val="0"/>
              </a:spcBef>
              <a:spcAft>
                <a:spcPts val="0"/>
              </a:spcAft>
              <a:buSzPts val="2400"/>
              <a:buFont typeface="Arial"/>
              <a:buChar char="•"/>
            </a:pPr>
            <a:r>
              <a:rPr lang="en" sz="2400">
                <a:latin typeface="Arial"/>
                <a:ea typeface="Arial"/>
                <a:cs typeface="Arial"/>
                <a:sym typeface="Arial"/>
              </a:rPr>
              <a:t>Other factors include cost and time.</a:t>
            </a:r>
            <a:endParaRPr sz="2400">
              <a:latin typeface="Arial"/>
              <a:ea typeface="Arial"/>
              <a:cs typeface="Arial"/>
              <a:sym typeface="Arial"/>
            </a:endParaRPr>
          </a:p>
        </p:txBody>
      </p:sp>
      <p:pic>
        <p:nvPicPr>
          <p:cNvPr id="270" name="Shape 270"/>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Shape 275"/>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76" name="Shape 276"/>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277" name="Shape 277"/>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15</a:t>
            </a:fld>
            <a:endParaRPr sz="900" b="1" i="0" u="none" strike="noStrike" cap="none">
              <a:solidFill>
                <a:schemeClr val="dk1"/>
              </a:solidFill>
              <a:latin typeface="Arial"/>
              <a:ea typeface="Arial"/>
              <a:cs typeface="Arial"/>
              <a:sym typeface="Arial"/>
            </a:endParaRPr>
          </a:p>
        </p:txBody>
      </p:sp>
      <p:sp>
        <p:nvSpPr>
          <p:cNvPr id="278" name="Shape 278"/>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Data Collection</a:t>
            </a:r>
            <a:endParaRPr b="1">
              <a:latin typeface="Arial"/>
              <a:ea typeface="Arial"/>
              <a:cs typeface="Arial"/>
              <a:sym typeface="Arial"/>
            </a:endParaRPr>
          </a:p>
        </p:txBody>
      </p:sp>
      <p:sp>
        <p:nvSpPr>
          <p:cNvPr id="279" name="Shape 279"/>
          <p:cNvSpPr txBox="1">
            <a:spLocks noGrp="1"/>
          </p:cNvSpPr>
          <p:nvPr>
            <p:ph type="body" idx="1"/>
          </p:nvPr>
        </p:nvSpPr>
        <p:spPr>
          <a:xfrm>
            <a:off x="311700" y="1260000"/>
            <a:ext cx="8520600" cy="3182400"/>
          </a:xfrm>
          <a:prstGeom prst="rect">
            <a:avLst/>
          </a:prstGeom>
        </p:spPr>
        <p:txBody>
          <a:bodyPr spcFirstLastPara="1" wrap="square" lIns="91425" tIns="91425" rIns="91425" bIns="91425" anchor="ctr" anchorCtr="0">
            <a:noAutofit/>
          </a:bodyPr>
          <a:lstStyle/>
          <a:p>
            <a:pPr marL="0" lvl="0" indent="0" rtl="0">
              <a:spcBef>
                <a:spcPts val="640"/>
              </a:spcBef>
              <a:spcAft>
                <a:spcPts val="0"/>
              </a:spcAft>
              <a:buNone/>
            </a:pPr>
            <a:r>
              <a:rPr lang="en" sz="2400" b="1">
                <a:latin typeface="Arial"/>
                <a:ea typeface="Arial"/>
                <a:cs typeface="Arial"/>
                <a:sym typeface="Arial"/>
              </a:rPr>
              <a:t>Telephone</a:t>
            </a:r>
            <a:endParaRPr sz="2400" b="1">
              <a:latin typeface="Arial"/>
              <a:ea typeface="Arial"/>
              <a:cs typeface="Arial"/>
              <a:sym typeface="Arial"/>
            </a:endParaRPr>
          </a:p>
          <a:p>
            <a:pPr marL="0" lvl="0" indent="0" rtl="0">
              <a:spcBef>
                <a:spcPts val="640"/>
              </a:spcBef>
              <a:spcAft>
                <a:spcPts val="0"/>
              </a:spcAft>
              <a:buNone/>
            </a:pPr>
            <a:r>
              <a:rPr lang="en" sz="2400">
                <a:latin typeface="Arial"/>
                <a:ea typeface="Arial"/>
                <a:cs typeface="Arial"/>
                <a:sym typeface="Arial"/>
              </a:rPr>
              <a:t>Still the most representative.</a:t>
            </a:r>
            <a:endParaRPr sz="2400">
              <a:latin typeface="Arial"/>
              <a:ea typeface="Arial"/>
              <a:cs typeface="Arial"/>
              <a:sym typeface="Arial"/>
            </a:endParaRPr>
          </a:p>
          <a:p>
            <a:pPr marL="0" lvl="0" indent="0" rtl="0">
              <a:spcBef>
                <a:spcPts val="640"/>
              </a:spcBef>
              <a:spcAft>
                <a:spcPts val="0"/>
              </a:spcAft>
              <a:buNone/>
            </a:pPr>
            <a:endParaRPr sz="2400">
              <a:latin typeface="Arial"/>
              <a:ea typeface="Arial"/>
              <a:cs typeface="Arial"/>
              <a:sym typeface="Arial"/>
            </a:endParaRPr>
          </a:p>
          <a:p>
            <a:pPr marL="0" lvl="0" indent="0" rtl="0">
              <a:spcBef>
                <a:spcPts val="640"/>
              </a:spcBef>
              <a:spcAft>
                <a:spcPts val="0"/>
              </a:spcAft>
              <a:buNone/>
            </a:pPr>
            <a:r>
              <a:rPr lang="en" sz="2400" b="1">
                <a:latin typeface="Arial"/>
                <a:ea typeface="Arial"/>
                <a:cs typeface="Arial"/>
                <a:sym typeface="Arial"/>
              </a:rPr>
              <a:t>Online/Email</a:t>
            </a:r>
            <a:endParaRPr sz="2400" b="1">
              <a:latin typeface="Arial"/>
              <a:ea typeface="Arial"/>
              <a:cs typeface="Arial"/>
              <a:sym typeface="Arial"/>
            </a:endParaRPr>
          </a:p>
          <a:p>
            <a:pPr marL="0" lvl="0" indent="0" rtl="0">
              <a:spcBef>
                <a:spcPts val="640"/>
              </a:spcBef>
              <a:spcAft>
                <a:spcPts val="0"/>
              </a:spcAft>
              <a:buNone/>
            </a:pPr>
            <a:r>
              <a:rPr lang="en" sz="2400">
                <a:latin typeface="Arial"/>
                <a:ea typeface="Arial"/>
                <a:cs typeface="Arial"/>
                <a:sym typeface="Arial"/>
              </a:rPr>
              <a:t>Online sample is the most popular for chapters. It can be more affordable than telephone but in some circumstances less representative.</a:t>
            </a:r>
            <a:endParaRPr sz="2400">
              <a:latin typeface="Arial"/>
              <a:ea typeface="Arial"/>
              <a:cs typeface="Arial"/>
              <a:sym typeface="Arial"/>
            </a:endParaRPr>
          </a:p>
          <a:p>
            <a:pPr marL="0" lvl="0" indent="0" algn="ctr" rtl="0">
              <a:spcBef>
                <a:spcPts val="640"/>
              </a:spcBef>
              <a:spcAft>
                <a:spcPts val="0"/>
              </a:spcAft>
              <a:buNone/>
            </a:pPr>
            <a:endParaRPr sz="2400">
              <a:latin typeface="Arial"/>
              <a:ea typeface="Arial"/>
              <a:cs typeface="Arial"/>
              <a:sym typeface="Arial"/>
            </a:endParaRPr>
          </a:p>
        </p:txBody>
      </p:sp>
      <p:pic>
        <p:nvPicPr>
          <p:cNvPr id="280" name="Shape 280"/>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Shape 285"/>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86" name="Shape 286"/>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287" name="Shape 287"/>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16</a:t>
            </a:fld>
            <a:endParaRPr sz="900" b="1" i="0" u="none" strike="noStrike" cap="none">
              <a:solidFill>
                <a:schemeClr val="dk1"/>
              </a:solidFill>
              <a:latin typeface="Arial"/>
              <a:ea typeface="Arial"/>
              <a:cs typeface="Arial"/>
              <a:sym typeface="Arial"/>
            </a:endParaRPr>
          </a:p>
        </p:txBody>
      </p:sp>
      <p:pic>
        <p:nvPicPr>
          <p:cNvPr id="288" name="Shape 288" descr="IABC-full-logos.ai"/>
          <p:cNvPicPr preferRelativeResize="0"/>
          <p:nvPr/>
        </p:nvPicPr>
        <p:blipFill rotWithShape="1">
          <a:blip r:embed="rId3">
            <a:alphaModFix/>
          </a:blip>
          <a:srcRect/>
          <a:stretch/>
        </p:blipFill>
        <p:spPr>
          <a:xfrm>
            <a:off x="189276" y="4399598"/>
            <a:ext cx="2123100" cy="1030200"/>
          </a:xfrm>
          <a:prstGeom prst="rect">
            <a:avLst/>
          </a:prstGeom>
          <a:noFill/>
          <a:ln>
            <a:noFill/>
          </a:ln>
        </p:spPr>
      </p:pic>
      <p:sp>
        <p:nvSpPr>
          <p:cNvPr id="289" name="Shape 289"/>
          <p:cNvSpPr txBox="1"/>
          <p:nvPr/>
        </p:nvSpPr>
        <p:spPr>
          <a:xfrm>
            <a:off x="12375" y="1793675"/>
            <a:ext cx="9084600" cy="1158000"/>
          </a:xfrm>
          <a:prstGeom prst="rect">
            <a:avLst/>
          </a:prstGeom>
          <a:solidFill>
            <a:srgbClr val="3C78D8"/>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a:solidFill>
                  <a:schemeClr val="lt1"/>
                </a:solidFill>
              </a:rPr>
              <a:t>Questionnaire Design Tips</a:t>
            </a:r>
            <a:endParaRPr sz="3000">
              <a:solidFill>
                <a:schemeClr val="lt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Shape 294"/>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95" name="Shape 295"/>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296" name="Shape 296"/>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17</a:t>
            </a:fld>
            <a:endParaRPr sz="900" b="1" i="0" u="none" strike="noStrike" cap="none">
              <a:solidFill>
                <a:schemeClr val="dk1"/>
              </a:solidFill>
              <a:latin typeface="Arial"/>
              <a:ea typeface="Arial"/>
              <a:cs typeface="Arial"/>
              <a:sym typeface="Arial"/>
            </a:endParaRPr>
          </a:p>
        </p:txBody>
      </p:sp>
      <p:sp>
        <p:nvSpPr>
          <p:cNvPr id="297" name="Shape 297"/>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Questionnaire Design Tips</a:t>
            </a:r>
            <a:endParaRPr b="1">
              <a:latin typeface="Arial"/>
              <a:ea typeface="Arial"/>
              <a:cs typeface="Arial"/>
              <a:sym typeface="Arial"/>
            </a:endParaRPr>
          </a:p>
        </p:txBody>
      </p:sp>
      <p:sp>
        <p:nvSpPr>
          <p:cNvPr id="298" name="Shape 29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640"/>
              </a:spcBef>
              <a:spcAft>
                <a:spcPts val="0"/>
              </a:spcAft>
              <a:buNone/>
            </a:pPr>
            <a:r>
              <a:rPr lang="en" sz="2400">
                <a:latin typeface="Arial"/>
                <a:ea typeface="Arial"/>
                <a:cs typeface="Arial"/>
                <a:sym typeface="Arial"/>
              </a:rPr>
              <a:t>Membership Survey</a:t>
            </a:r>
            <a:endParaRPr sz="2400">
              <a:latin typeface="Arial"/>
              <a:ea typeface="Arial"/>
              <a:cs typeface="Arial"/>
              <a:sym typeface="Arial"/>
            </a:endParaRPr>
          </a:p>
          <a:p>
            <a:pPr marL="914400" lvl="0" indent="-381000" rtl="0">
              <a:spcBef>
                <a:spcPts val="640"/>
              </a:spcBef>
              <a:spcAft>
                <a:spcPts val="0"/>
              </a:spcAft>
              <a:buSzPts val="2400"/>
              <a:buFont typeface="Arial"/>
              <a:buChar char="•"/>
            </a:pPr>
            <a:r>
              <a:rPr lang="en" sz="2400">
                <a:latin typeface="Arial"/>
                <a:ea typeface="Arial"/>
                <a:cs typeface="Arial"/>
                <a:sym typeface="Arial"/>
              </a:rPr>
              <a:t>Length (10-15 minutes max)</a:t>
            </a:r>
            <a:endParaRPr sz="2400">
              <a:latin typeface="Arial"/>
              <a:ea typeface="Arial"/>
              <a:cs typeface="Arial"/>
              <a:sym typeface="Arial"/>
            </a:endParaRPr>
          </a:p>
          <a:p>
            <a:pPr marL="914400" lvl="0" indent="-381000" rtl="0">
              <a:spcBef>
                <a:spcPts val="0"/>
              </a:spcBef>
              <a:spcAft>
                <a:spcPts val="0"/>
              </a:spcAft>
              <a:buSzPts val="2400"/>
              <a:buFont typeface="Arial"/>
              <a:buChar char="•"/>
            </a:pPr>
            <a:r>
              <a:rPr lang="en" sz="2400">
                <a:latin typeface="Arial"/>
                <a:ea typeface="Arial"/>
                <a:cs typeface="Arial"/>
                <a:sym typeface="Arial"/>
              </a:rPr>
              <a:t>Survey incentive (prize draw)</a:t>
            </a:r>
            <a:endParaRPr sz="2400">
              <a:latin typeface="Arial"/>
              <a:ea typeface="Arial"/>
              <a:cs typeface="Arial"/>
              <a:sym typeface="Arial"/>
            </a:endParaRPr>
          </a:p>
          <a:p>
            <a:pPr marL="914400" lvl="0" indent="-381000" rtl="0">
              <a:spcBef>
                <a:spcPts val="0"/>
              </a:spcBef>
              <a:spcAft>
                <a:spcPts val="0"/>
              </a:spcAft>
              <a:buSzPts val="2400"/>
              <a:buFont typeface="Arial"/>
              <a:buChar char="•"/>
            </a:pPr>
            <a:r>
              <a:rPr lang="en" sz="2400">
                <a:latin typeface="Arial"/>
                <a:ea typeface="Arial"/>
                <a:cs typeface="Arial"/>
                <a:sym typeface="Arial"/>
              </a:rPr>
              <a:t>Limiting the number of open-ended questions (less means more)</a:t>
            </a:r>
            <a:endParaRPr sz="2400">
              <a:latin typeface="Arial"/>
              <a:ea typeface="Arial"/>
              <a:cs typeface="Arial"/>
              <a:sym typeface="Arial"/>
            </a:endParaRPr>
          </a:p>
          <a:p>
            <a:pPr marL="914400" lvl="0" indent="-381000" rtl="0">
              <a:spcBef>
                <a:spcPts val="0"/>
              </a:spcBef>
              <a:spcAft>
                <a:spcPts val="0"/>
              </a:spcAft>
              <a:buSzPts val="2400"/>
              <a:buFont typeface="Arial"/>
              <a:buChar char="•"/>
            </a:pPr>
            <a:r>
              <a:rPr lang="en" sz="2400">
                <a:latin typeface="Arial"/>
                <a:ea typeface="Arial"/>
                <a:cs typeface="Arial"/>
                <a:sym typeface="Arial"/>
              </a:rPr>
              <a:t>Flow of questions (demographics towards the end of the survey)</a:t>
            </a:r>
            <a:endParaRPr sz="2400">
              <a:latin typeface="Arial"/>
              <a:ea typeface="Arial"/>
              <a:cs typeface="Arial"/>
              <a:sym typeface="Arial"/>
            </a:endParaRPr>
          </a:p>
          <a:p>
            <a:pPr marL="914400" lvl="0" indent="-381000" rtl="0">
              <a:spcBef>
                <a:spcPts val="0"/>
              </a:spcBef>
              <a:spcAft>
                <a:spcPts val="0"/>
              </a:spcAft>
              <a:buSzPts val="2400"/>
              <a:buFont typeface="Arial"/>
              <a:buChar char="•"/>
            </a:pPr>
            <a:r>
              <a:rPr lang="en" sz="2400">
                <a:latin typeface="Arial"/>
                <a:ea typeface="Arial"/>
                <a:cs typeface="Arial"/>
                <a:sym typeface="Arial"/>
              </a:rPr>
              <a:t>Field Window (1-2 weeks)</a:t>
            </a:r>
            <a:endParaRPr sz="2400">
              <a:latin typeface="Arial"/>
              <a:ea typeface="Arial"/>
              <a:cs typeface="Arial"/>
              <a:sym typeface="Arial"/>
            </a:endParaRPr>
          </a:p>
          <a:p>
            <a:pPr marL="342900" lvl="0" indent="-139700" rtl="0">
              <a:spcBef>
                <a:spcPts val="640"/>
              </a:spcBef>
              <a:spcAft>
                <a:spcPts val="0"/>
              </a:spcAft>
              <a:buNone/>
            </a:pPr>
            <a:endParaRPr>
              <a:latin typeface="Arial"/>
              <a:ea typeface="Arial"/>
              <a:cs typeface="Arial"/>
              <a:sym typeface="Arial"/>
            </a:endParaRPr>
          </a:p>
        </p:txBody>
      </p:sp>
      <p:pic>
        <p:nvPicPr>
          <p:cNvPr id="299" name="Shape 299"/>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Shape 30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640"/>
              </a:spcBef>
              <a:spcAft>
                <a:spcPts val="0"/>
              </a:spcAft>
              <a:buNone/>
            </a:pPr>
            <a:r>
              <a:rPr lang="en">
                <a:latin typeface="Arial"/>
                <a:ea typeface="Arial"/>
                <a:cs typeface="Arial"/>
                <a:sym typeface="Arial"/>
              </a:rPr>
              <a:t>Chapter Leader/Board Survey</a:t>
            </a:r>
            <a:endParaRPr>
              <a:latin typeface="Arial"/>
              <a:ea typeface="Arial"/>
              <a:cs typeface="Arial"/>
              <a:sym typeface="Arial"/>
            </a:endParaRPr>
          </a:p>
          <a:p>
            <a:pPr marL="914400" lvl="0" indent="-368300" rtl="0">
              <a:spcBef>
                <a:spcPts val="640"/>
              </a:spcBef>
              <a:spcAft>
                <a:spcPts val="0"/>
              </a:spcAft>
              <a:buSzPts val="2200"/>
              <a:buFont typeface="Arial"/>
              <a:buChar char="•"/>
            </a:pPr>
            <a:r>
              <a:rPr lang="en" sz="2200">
                <a:latin typeface="Arial"/>
                <a:ea typeface="Arial"/>
                <a:cs typeface="Arial"/>
                <a:sym typeface="Arial"/>
              </a:rPr>
              <a:t>Length (10-15 minutes max, 20-22 questions including demos, 2-3 open-ends)</a:t>
            </a:r>
            <a:endParaRPr sz="2200">
              <a:latin typeface="Arial"/>
              <a:ea typeface="Arial"/>
              <a:cs typeface="Arial"/>
              <a:sym typeface="Arial"/>
            </a:endParaRPr>
          </a:p>
          <a:p>
            <a:pPr marL="914400" lvl="0" indent="-368300" rtl="0">
              <a:spcBef>
                <a:spcPts val="0"/>
              </a:spcBef>
              <a:spcAft>
                <a:spcPts val="0"/>
              </a:spcAft>
              <a:buSzPts val="2200"/>
              <a:buFont typeface="Arial"/>
              <a:buChar char="•"/>
            </a:pPr>
            <a:r>
              <a:rPr lang="en" sz="2200">
                <a:latin typeface="Arial"/>
                <a:ea typeface="Arial"/>
                <a:cs typeface="Arial"/>
                <a:sym typeface="Arial"/>
              </a:rPr>
              <a:t>No incentive required</a:t>
            </a:r>
            <a:endParaRPr sz="2200">
              <a:latin typeface="Arial"/>
              <a:ea typeface="Arial"/>
              <a:cs typeface="Arial"/>
              <a:sym typeface="Arial"/>
            </a:endParaRPr>
          </a:p>
          <a:p>
            <a:pPr marL="914400" lvl="0" indent="-368300" rtl="0">
              <a:spcBef>
                <a:spcPts val="0"/>
              </a:spcBef>
              <a:spcAft>
                <a:spcPts val="0"/>
              </a:spcAft>
              <a:buSzPts val="2200"/>
              <a:buFont typeface="Arial"/>
              <a:buChar char="•"/>
            </a:pPr>
            <a:r>
              <a:rPr lang="en" sz="2200">
                <a:latin typeface="Arial"/>
                <a:ea typeface="Arial"/>
                <a:cs typeface="Arial"/>
                <a:sym typeface="Arial"/>
              </a:rPr>
              <a:t>Use caution on the number of open-ended questions, especially on repetition</a:t>
            </a:r>
            <a:endParaRPr sz="2200">
              <a:latin typeface="Arial"/>
              <a:ea typeface="Arial"/>
              <a:cs typeface="Arial"/>
              <a:sym typeface="Arial"/>
            </a:endParaRPr>
          </a:p>
          <a:p>
            <a:pPr marL="914400" lvl="0" indent="-368300" rtl="0">
              <a:spcBef>
                <a:spcPts val="0"/>
              </a:spcBef>
              <a:spcAft>
                <a:spcPts val="0"/>
              </a:spcAft>
              <a:buSzPts val="2200"/>
              <a:buFont typeface="Arial"/>
              <a:buChar char="•"/>
            </a:pPr>
            <a:r>
              <a:rPr lang="en" sz="2200">
                <a:latin typeface="Arial"/>
                <a:ea typeface="Arial"/>
                <a:cs typeface="Arial"/>
                <a:sym typeface="Arial"/>
              </a:rPr>
              <a:t>Flow of questions (tougher questions towards the end of the survey)</a:t>
            </a:r>
            <a:endParaRPr sz="2200">
              <a:latin typeface="Arial"/>
              <a:ea typeface="Arial"/>
              <a:cs typeface="Arial"/>
              <a:sym typeface="Arial"/>
            </a:endParaRPr>
          </a:p>
          <a:p>
            <a:pPr marL="914400" lvl="0" indent="-368300" rtl="0">
              <a:spcBef>
                <a:spcPts val="0"/>
              </a:spcBef>
              <a:spcAft>
                <a:spcPts val="0"/>
              </a:spcAft>
              <a:buSzPts val="2200"/>
              <a:buFont typeface="Arial"/>
              <a:buChar char="•"/>
            </a:pPr>
            <a:r>
              <a:rPr lang="en" sz="2200">
                <a:latin typeface="Arial"/>
                <a:ea typeface="Arial"/>
                <a:cs typeface="Arial"/>
                <a:sym typeface="Arial"/>
              </a:rPr>
              <a:t>Field window (1-2 weeks)</a:t>
            </a:r>
            <a:endParaRPr sz="2200">
              <a:latin typeface="Arial"/>
              <a:ea typeface="Arial"/>
              <a:cs typeface="Arial"/>
              <a:sym typeface="Arial"/>
            </a:endParaRPr>
          </a:p>
          <a:p>
            <a:pPr marL="342900" lvl="0" indent="-139700" rtl="0">
              <a:spcBef>
                <a:spcPts val="640"/>
              </a:spcBef>
              <a:spcAft>
                <a:spcPts val="0"/>
              </a:spcAft>
              <a:buNone/>
            </a:pPr>
            <a:endParaRPr>
              <a:latin typeface="Arial"/>
              <a:ea typeface="Arial"/>
              <a:cs typeface="Arial"/>
              <a:sym typeface="Arial"/>
            </a:endParaRPr>
          </a:p>
        </p:txBody>
      </p:sp>
      <p:sp>
        <p:nvSpPr>
          <p:cNvPr id="305" name="Shape 305"/>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06" name="Shape 306"/>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307" name="Shape 307"/>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18</a:t>
            </a:fld>
            <a:endParaRPr sz="900" b="1" i="0" u="none" strike="noStrike" cap="none">
              <a:solidFill>
                <a:schemeClr val="dk1"/>
              </a:solidFill>
              <a:latin typeface="Arial"/>
              <a:ea typeface="Arial"/>
              <a:cs typeface="Arial"/>
              <a:sym typeface="Arial"/>
            </a:endParaRPr>
          </a:p>
        </p:txBody>
      </p:sp>
      <p:sp>
        <p:nvSpPr>
          <p:cNvPr id="308" name="Shape 308"/>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Questionnaire Design Tips</a:t>
            </a:r>
            <a:endParaRPr b="1">
              <a:latin typeface="Arial"/>
              <a:ea typeface="Arial"/>
              <a:cs typeface="Arial"/>
              <a:sym typeface="Arial"/>
            </a:endParaRPr>
          </a:p>
        </p:txBody>
      </p:sp>
      <p:pic>
        <p:nvPicPr>
          <p:cNvPr id="309" name="Shape 309"/>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Shape 314"/>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15" name="Shape 315"/>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316" name="Shape 316"/>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19</a:t>
            </a:fld>
            <a:endParaRPr sz="900" b="1" i="0" u="none" strike="noStrike" cap="none">
              <a:solidFill>
                <a:schemeClr val="dk1"/>
              </a:solidFill>
              <a:latin typeface="Arial"/>
              <a:ea typeface="Arial"/>
              <a:cs typeface="Arial"/>
              <a:sym typeface="Arial"/>
            </a:endParaRPr>
          </a:p>
        </p:txBody>
      </p:sp>
      <p:sp>
        <p:nvSpPr>
          <p:cNvPr id="317" name="Shape 317"/>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Questionnaire Design Tips</a:t>
            </a:r>
            <a:endParaRPr b="1">
              <a:latin typeface="Arial"/>
              <a:ea typeface="Arial"/>
              <a:cs typeface="Arial"/>
              <a:sym typeface="Arial"/>
            </a:endParaRPr>
          </a:p>
        </p:txBody>
      </p:sp>
      <p:sp>
        <p:nvSpPr>
          <p:cNvPr id="318" name="Shape 3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640"/>
              </a:spcBef>
              <a:spcAft>
                <a:spcPts val="0"/>
              </a:spcAft>
              <a:buNone/>
            </a:pPr>
            <a:r>
              <a:rPr lang="en">
                <a:latin typeface="Arial"/>
                <a:ea typeface="Arial"/>
                <a:cs typeface="Arial"/>
                <a:sym typeface="Arial"/>
              </a:rPr>
              <a:t>Lapsed Member Survey</a:t>
            </a:r>
            <a:endParaRPr>
              <a:latin typeface="Arial"/>
              <a:ea typeface="Arial"/>
              <a:cs typeface="Arial"/>
              <a:sym typeface="Arial"/>
            </a:endParaRPr>
          </a:p>
          <a:p>
            <a:pPr marL="914400" lvl="0" indent="-368300" rtl="0">
              <a:spcBef>
                <a:spcPts val="640"/>
              </a:spcBef>
              <a:spcAft>
                <a:spcPts val="0"/>
              </a:spcAft>
              <a:buSzPts val="2200"/>
              <a:buFont typeface="Arial"/>
              <a:buChar char="•"/>
            </a:pPr>
            <a:r>
              <a:rPr lang="en" sz="2200">
                <a:latin typeface="Arial"/>
                <a:ea typeface="Arial"/>
                <a:cs typeface="Arial"/>
                <a:sym typeface="Arial"/>
              </a:rPr>
              <a:t>Length (5 minutes max - 5-10 questions including demos)</a:t>
            </a:r>
            <a:endParaRPr sz="2200">
              <a:latin typeface="Arial"/>
              <a:ea typeface="Arial"/>
              <a:cs typeface="Arial"/>
              <a:sym typeface="Arial"/>
            </a:endParaRPr>
          </a:p>
          <a:p>
            <a:pPr marL="914400" lvl="0" indent="-368300" rtl="0">
              <a:spcBef>
                <a:spcPts val="0"/>
              </a:spcBef>
              <a:spcAft>
                <a:spcPts val="0"/>
              </a:spcAft>
              <a:buSzPts val="2200"/>
              <a:buFont typeface="Arial"/>
              <a:buChar char="•"/>
            </a:pPr>
            <a:r>
              <a:rPr lang="en" sz="2200">
                <a:latin typeface="Arial"/>
                <a:ea typeface="Arial"/>
                <a:cs typeface="Arial"/>
                <a:sym typeface="Arial"/>
              </a:rPr>
              <a:t>No incentive required</a:t>
            </a:r>
            <a:endParaRPr sz="2200">
              <a:latin typeface="Arial"/>
              <a:ea typeface="Arial"/>
              <a:cs typeface="Arial"/>
              <a:sym typeface="Arial"/>
            </a:endParaRPr>
          </a:p>
          <a:p>
            <a:pPr marL="914400" lvl="0" indent="-368300" rtl="0">
              <a:spcBef>
                <a:spcPts val="0"/>
              </a:spcBef>
              <a:spcAft>
                <a:spcPts val="0"/>
              </a:spcAft>
              <a:buSzPts val="2200"/>
              <a:buFont typeface="Arial"/>
              <a:buChar char="•"/>
            </a:pPr>
            <a:r>
              <a:rPr lang="en" sz="2200">
                <a:latin typeface="Arial"/>
                <a:ea typeface="Arial"/>
                <a:cs typeface="Arial"/>
                <a:sym typeface="Arial"/>
              </a:rPr>
              <a:t>Use caution on the number of open-ended questions, especially on repetition - recommend 1</a:t>
            </a:r>
            <a:endParaRPr sz="2200">
              <a:latin typeface="Arial"/>
              <a:ea typeface="Arial"/>
              <a:cs typeface="Arial"/>
              <a:sym typeface="Arial"/>
            </a:endParaRPr>
          </a:p>
          <a:p>
            <a:pPr marL="914400" lvl="0" indent="-368300" rtl="0">
              <a:spcBef>
                <a:spcPts val="0"/>
              </a:spcBef>
              <a:spcAft>
                <a:spcPts val="0"/>
              </a:spcAft>
              <a:buSzPts val="2200"/>
              <a:buFont typeface="Arial"/>
              <a:buChar char="•"/>
            </a:pPr>
            <a:r>
              <a:rPr lang="en" sz="2200">
                <a:latin typeface="Arial"/>
                <a:ea typeface="Arial"/>
                <a:cs typeface="Arial"/>
                <a:sym typeface="Arial"/>
              </a:rPr>
              <a:t>Flow of questions (tougher questions towards the end of the survey)</a:t>
            </a:r>
            <a:endParaRPr sz="2200">
              <a:latin typeface="Arial"/>
              <a:ea typeface="Arial"/>
              <a:cs typeface="Arial"/>
              <a:sym typeface="Arial"/>
            </a:endParaRPr>
          </a:p>
          <a:p>
            <a:pPr marL="914400" lvl="0" indent="-368300" rtl="0">
              <a:spcBef>
                <a:spcPts val="0"/>
              </a:spcBef>
              <a:spcAft>
                <a:spcPts val="0"/>
              </a:spcAft>
              <a:buSzPts val="2200"/>
              <a:buFont typeface="Arial"/>
              <a:buChar char="•"/>
            </a:pPr>
            <a:r>
              <a:rPr lang="en" sz="2200">
                <a:latin typeface="Arial"/>
                <a:ea typeface="Arial"/>
                <a:cs typeface="Arial"/>
                <a:sym typeface="Arial"/>
              </a:rPr>
              <a:t>Field window (1-2 weeks)</a:t>
            </a:r>
            <a:endParaRPr sz="2200">
              <a:latin typeface="Arial"/>
              <a:ea typeface="Arial"/>
              <a:cs typeface="Arial"/>
              <a:sym typeface="Arial"/>
            </a:endParaRPr>
          </a:p>
          <a:p>
            <a:pPr marL="342900" lvl="0" indent="-139700" rtl="0">
              <a:spcBef>
                <a:spcPts val="640"/>
              </a:spcBef>
              <a:spcAft>
                <a:spcPts val="0"/>
              </a:spcAft>
              <a:buNone/>
            </a:pPr>
            <a:endParaRPr>
              <a:latin typeface="Arial"/>
              <a:ea typeface="Arial"/>
              <a:cs typeface="Arial"/>
              <a:sym typeface="Arial"/>
            </a:endParaRPr>
          </a:p>
        </p:txBody>
      </p:sp>
      <p:pic>
        <p:nvPicPr>
          <p:cNvPr id="319" name="Shape 319"/>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2" name="Shape 142"/>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143" name="Shape 143"/>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2</a:t>
            </a:fld>
            <a:endParaRPr sz="900" b="1" i="0" u="none" strike="noStrike" cap="none">
              <a:solidFill>
                <a:schemeClr val="dk1"/>
              </a:solidFill>
              <a:latin typeface="Arial"/>
              <a:ea typeface="Arial"/>
              <a:cs typeface="Arial"/>
              <a:sym typeface="Arial"/>
            </a:endParaRPr>
          </a:p>
        </p:txBody>
      </p:sp>
      <p:sp>
        <p:nvSpPr>
          <p:cNvPr id="144" name="Shape 144"/>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600" b="1">
                <a:latin typeface="Arial"/>
                <a:ea typeface="Arial"/>
                <a:cs typeface="Arial"/>
                <a:sym typeface="Arial"/>
              </a:rPr>
              <a:t>Session Overview</a:t>
            </a:r>
            <a:endParaRPr sz="3600" b="1">
              <a:latin typeface="Arial"/>
              <a:ea typeface="Arial"/>
              <a:cs typeface="Arial"/>
              <a:sym typeface="Arial"/>
            </a:endParaRPr>
          </a:p>
        </p:txBody>
      </p:sp>
      <p:sp>
        <p:nvSpPr>
          <p:cNvPr id="145" name="Shape 145"/>
          <p:cNvSpPr txBox="1">
            <a:spLocks noGrp="1"/>
          </p:cNvSpPr>
          <p:nvPr>
            <p:ph type="body" idx="1"/>
          </p:nvPr>
        </p:nvSpPr>
        <p:spPr>
          <a:xfrm>
            <a:off x="311700" y="1439475"/>
            <a:ext cx="8520600" cy="3416400"/>
          </a:xfrm>
          <a:prstGeom prst="rect">
            <a:avLst/>
          </a:prstGeom>
        </p:spPr>
        <p:txBody>
          <a:bodyPr spcFirstLastPara="1" wrap="square" lIns="91425" tIns="91425" rIns="91425" bIns="91425" anchor="t" anchorCtr="0">
            <a:noAutofit/>
          </a:bodyPr>
          <a:lstStyle/>
          <a:p>
            <a:pPr marL="457200" lvl="0" indent="-419100" rtl="0">
              <a:spcBef>
                <a:spcPts val="640"/>
              </a:spcBef>
              <a:spcAft>
                <a:spcPts val="0"/>
              </a:spcAft>
              <a:buSzPts val="3000"/>
              <a:buFont typeface="Arial"/>
              <a:buChar char="•"/>
            </a:pPr>
            <a:r>
              <a:rPr lang="en" sz="3000">
                <a:latin typeface="Arial"/>
                <a:ea typeface="Arial"/>
                <a:cs typeface="Arial"/>
                <a:sym typeface="Arial"/>
              </a:rPr>
              <a:t>By using membership satisfaction research, chapter leaders can be better equipped to make data-driven decisions.</a:t>
            </a:r>
            <a:endParaRPr sz="3000">
              <a:latin typeface="Arial"/>
              <a:ea typeface="Arial"/>
              <a:cs typeface="Arial"/>
              <a:sym typeface="Arial"/>
            </a:endParaRPr>
          </a:p>
          <a:p>
            <a:pPr marL="457200" lvl="0" indent="-419100" rtl="0">
              <a:spcBef>
                <a:spcPts val="0"/>
              </a:spcBef>
              <a:spcAft>
                <a:spcPts val="0"/>
              </a:spcAft>
              <a:buSzPts val="3000"/>
              <a:buFont typeface="Arial"/>
              <a:buChar char="•"/>
            </a:pPr>
            <a:r>
              <a:rPr lang="en" sz="3000">
                <a:latin typeface="Arial"/>
                <a:ea typeface="Arial"/>
                <a:cs typeface="Arial"/>
                <a:sym typeface="Arial"/>
              </a:rPr>
              <a:t>Explore who your members are in order to deliver programs and services that will appeal to them.</a:t>
            </a:r>
            <a:endParaRPr sz="3000">
              <a:latin typeface="Arial"/>
              <a:ea typeface="Arial"/>
              <a:cs typeface="Arial"/>
              <a:sym typeface="Arial"/>
            </a:endParaRPr>
          </a:p>
          <a:p>
            <a:pPr marL="0" lvl="0" indent="0" rtl="0">
              <a:spcBef>
                <a:spcPts val="640"/>
              </a:spcBef>
              <a:spcAft>
                <a:spcPts val="0"/>
              </a:spcAft>
              <a:buNone/>
            </a:pPr>
            <a:endParaRPr>
              <a:latin typeface="Arial"/>
              <a:ea typeface="Arial"/>
              <a:cs typeface="Arial"/>
              <a:sym typeface="Arial"/>
            </a:endParaRPr>
          </a:p>
        </p:txBody>
      </p:sp>
      <p:pic>
        <p:nvPicPr>
          <p:cNvPr id="146" name="Shape 146"/>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Shape 324"/>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25" name="Shape 325"/>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326" name="Shape 326"/>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20</a:t>
            </a:fld>
            <a:endParaRPr sz="900" b="1" i="0" u="none" strike="noStrike" cap="none">
              <a:solidFill>
                <a:schemeClr val="dk1"/>
              </a:solidFill>
              <a:latin typeface="Arial"/>
              <a:ea typeface="Arial"/>
              <a:cs typeface="Arial"/>
              <a:sym typeface="Arial"/>
            </a:endParaRPr>
          </a:p>
        </p:txBody>
      </p:sp>
      <p:pic>
        <p:nvPicPr>
          <p:cNvPr id="327" name="Shape 327" descr="IABC-full-logos.ai"/>
          <p:cNvPicPr preferRelativeResize="0"/>
          <p:nvPr/>
        </p:nvPicPr>
        <p:blipFill rotWithShape="1">
          <a:blip r:embed="rId3">
            <a:alphaModFix/>
          </a:blip>
          <a:srcRect/>
          <a:stretch/>
        </p:blipFill>
        <p:spPr>
          <a:xfrm>
            <a:off x="189276" y="4399598"/>
            <a:ext cx="2123100" cy="1030200"/>
          </a:xfrm>
          <a:prstGeom prst="rect">
            <a:avLst/>
          </a:prstGeom>
          <a:noFill/>
          <a:ln>
            <a:noFill/>
          </a:ln>
        </p:spPr>
      </p:pic>
      <p:sp>
        <p:nvSpPr>
          <p:cNvPr id="328" name="Shape 328"/>
          <p:cNvSpPr txBox="1"/>
          <p:nvPr/>
        </p:nvSpPr>
        <p:spPr>
          <a:xfrm>
            <a:off x="12375" y="1793675"/>
            <a:ext cx="9084600" cy="1158000"/>
          </a:xfrm>
          <a:prstGeom prst="rect">
            <a:avLst/>
          </a:prstGeom>
          <a:solidFill>
            <a:srgbClr val="3C78D8"/>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a:solidFill>
                  <a:schemeClr val="lt1"/>
                </a:solidFill>
              </a:rPr>
              <a:t>Analytical Techniques</a:t>
            </a:r>
            <a:endParaRPr sz="3000">
              <a:solidFill>
                <a:schemeClr val="lt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Shape 333"/>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34" name="Shape 334"/>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335" name="Shape 335"/>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21</a:t>
            </a:fld>
            <a:endParaRPr sz="900" b="1" i="0" u="none" strike="noStrike" cap="none">
              <a:solidFill>
                <a:schemeClr val="dk1"/>
              </a:solidFill>
              <a:latin typeface="Arial"/>
              <a:ea typeface="Arial"/>
              <a:cs typeface="Arial"/>
              <a:sym typeface="Arial"/>
            </a:endParaRPr>
          </a:p>
        </p:txBody>
      </p:sp>
      <p:sp>
        <p:nvSpPr>
          <p:cNvPr id="336" name="Shape 336"/>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Analytical Techniques</a:t>
            </a:r>
            <a:endParaRPr b="1">
              <a:latin typeface="Arial"/>
              <a:ea typeface="Arial"/>
              <a:cs typeface="Arial"/>
              <a:sym typeface="Arial"/>
            </a:endParaRPr>
          </a:p>
        </p:txBody>
      </p:sp>
      <p:pic>
        <p:nvPicPr>
          <p:cNvPr id="337" name="Shape 337"/>
          <p:cNvPicPr preferRelativeResize="0"/>
          <p:nvPr/>
        </p:nvPicPr>
        <p:blipFill>
          <a:blip r:embed="rId3">
            <a:alphaModFix/>
          </a:blip>
          <a:stretch>
            <a:fillRect/>
          </a:stretch>
        </p:blipFill>
        <p:spPr>
          <a:xfrm>
            <a:off x="667825" y="2076450"/>
            <a:ext cx="2562225" cy="990600"/>
          </a:xfrm>
          <a:prstGeom prst="rect">
            <a:avLst/>
          </a:prstGeom>
          <a:noFill/>
          <a:ln>
            <a:noFill/>
          </a:ln>
        </p:spPr>
      </p:pic>
      <p:pic>
        <p:nvPicPr>
          <p:cNvPr id="338" name="Shape 338"/>
          <p:cNvPicPr preferRelativeResize="0"/>
          <p:nvPr/>
        </p:nvPicPr>
        <p:blipFill>
          <a:blip r:embed="rId4">
            <a:alphaModFix/>
          </a:blip>
          <a:stretch>
            <a:fillRect/>
          </a:stretch>
        </p:blipFill>
        <p:spPr>
          <a:xfrm>
            <a:off x="3627375" y="1221125"/>
            <a:ext cx="4543150" cy="3036276"/>
          </a:xfrm>
          <a:prstGeom prst="rect">
            <a:avLst/>
          </a:prstGeom>
          <a:noFill/>
          <a:ln>
            <a:noFill/>
          </a:ln>
        </p:spPr>
      </p:pic>
      <p:pic>
        <p:nvPicPr>
          <p:cNvPr id="339" name="Shape 339"/>
          <p:cNvPicPr preferRelativeResize="0"/>
          <p:nvPr/>
        </p:nvPicPr>
        <p:blipFill>
          <a:blip r:embed="rId5">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Shape 344"/>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45" name="Shape 345"/>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346" name="Shape 346"/>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22</a:t>
            </a:fld>
            <a:endParaRPr sz="900" b="1" i="0" u="none" strike="noStrike" cap="none">
              <a:solidFill>
                <a:schemeClr val="dk1"/>
              </a:solidFill>
              <a:latin typeface="Arial"/>
              <a:ea typeface="Arial"/>
              <a:cs typeface="Arial"/>
              <a:sym typeface="Arial"/>
            </a:endParaRPr>
          </a:p>
        </p:txBody>
      </p:sp>
      <p:sp>
        <p:nvSpPr>
          <p:cNvPr id="347" name="Shape 347"/>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Analytical Techniques</a:t>
            </a:r>
            <a:endParaRPr b="1">
              <a:latin typeface="Arial"/>
              <a:ea typeface="Arial"/>
              <a:cs typeface="Arial"/>
              <a:sym typeface="Arial"/>
            </a:endParaRPr>
          </a:p>
        </p:txBody>
      </p:sp>
      <p:pic>
        <p:nvPicPr>
          <p:cNvPr id="348" name="Shape 348"/>
          <p:cNvPicPr preferRelativeResize="0"/>
          <p:nvPr/>
        </p:nvPicPr>
        <p:blipFill>
          <a:blip r:embed="rId3">
            <a:alphaModFix/>
          </a:blip>
          <a:stretch>
            <a:fillRect/>
          </a:stretch>
        </p:blipFill>
        <p:spPr>
          <a:xfrm>
            <a:off x="4849701" y="1170125"/>
            <a:ext cx="3769956" cy="3346548"/>
          </a:xfrm>
          <a:prstGeom prst="rect">
            <a:avLst/>
          </a:prstGeom>
          <a:noFill/>
          <a:ln>
            <a:noFill/>
          </a:ln>
        </p:spPr>
      </p:pic>
      <p:sp>
        <p:nvSpPr>
          <p:cNvPr id="349" name="Shape 349"/>
          <p:cNvSpPr txBox="1"/>
          <p:nvPr/>
        </p:nvSpPr>
        <p:spPr>
          <a:xfrm>
            <a:off x="189275" y="3856575"/>
            <a:ext cx="4484400" cy="4746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a:t>From the above, a chapter can begin to understand how it is performing on measures where it is interacting with their members.</a:t>
            </a:r>
            <a:endParaRPr/>
          </a:p>
        </p:txBody>
      </p:sp>
      <p:pic>
        <p:nvPicPr>
          <p:cNvPr id="350" name="Shape 350"/>
          <p:cNvPicPr preferRelativeResize="0"/>
          <p:nvPr/>
        </p:nvPicPr>
        <p:blipFill>
          <a:blip r:embed="rId4">
            <a:alphaModFix/>
          </a:blip>
          <a:stretch>
            <a:fillRect/>
          </a:stretch>
        </p:blipFill>
        <p:spPr>
          <a:xfrm>
            <a:off x="1030525" y="1170125"/>
            <a:ext cx="1892965" cy="2534050"/>
          </a:xfrm>
          <a:prstGeom prst="rect">
            <a:avLst/>
          </a:prstGeom>
          <a:noFill/>
          <a:ln>
            <a:noFill/>
          </a:ln>
        </p:spPr>
      </p:pic>
      <p:pic>
        <p:nvPicPr>
          <p:cNvPr id="351" name="Shape 351"/>
          <p:cNvPicPr preferRelativeResize="0"/>
          <p:nvPr/>
        </p:nvPicPr>
        <p:blipFill>
          <a:blip r:embed="rId5">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Shape 356"/>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57" name="Shape 357"/>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358" name="Shape 358"/>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23</a:t>
            </a:fld>
            <a:endParaRPr sz="900" b="1" i="0" u="none" strike="noStrike" cap="none">
              <a:solidFill>
                <a:schemeClr val="dk1"/>
              </a:solidFill>
              <a:latin typeface="Arial"/>
              <a:ea typeface="Arial"/>
              <a:cs typeface="Arial"/>
              <a:sym typeface="Arial"/>
            </a:endParaRPr>
          </a:p>
        </p:txBody>
      </p:sp>
      <p:sp>
        <p:nvSpPr>
          <p:cNvPr id="359" name="Shape 359"/>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Analytical Techniques</a:t>
            </a:r>
            <a:endParaRPr b="1">
              <a:latin typeface="Arial"/>
              <a:ea typeface="Arial"/>
              <a:cs typeface="Arial"/>
              <a:sym typeface="Arial"/>
            </a:endParaRPr>
          </a:p>
        </p:txBody>
      </p:sp>
      <p:pic>
        <p:nvPicPr>
          <p:cNvPr id="360" name="Shape 360"/>
          <p:cNvPicPr preferRelativeResize="0"/>
          <p:nvPr/>
        </p:nvPicPr>
        <p:blipFill>
          <a:blip r:embed="rId3">
            <a:alphaModFix/>
          </a:blip>
          <a:stretch>
            <a:fillRect/>
          </a:stretch>
        </p:blipFill>
        <p:spPr>
          <a:xfrm>
            <a:off x="1389425" y="1922200"/>
            <a:ext cx="2428875" cy="1209675"/>
          </a:xfrm>
          <a:prstGeom prst="rect">
            <a:avLst/>
          </a:prstGeom>
          <a:noFill/>
          <a:ln>
            <a:noFill/>
          </a:ln>
        </p:spPr>
      </p:pic>
      <p:pic>
        <p:nvPicPr>
          <p:cNvPr id="361" name="Shape 361"/>
          <p:cNvPicPr preferRelativeResize="0"/>
          <p:nvPr/>
        </p:nvPicPr>
        <p:blipFill>
          <a:blip r:embed="rId4">
            <a:alphaModFix/>
          </a:blip>
          <a:stretch>
            <a:fillRect/>
          </a:stretch>
        </p:blipFill>
        <p:spPr>
          <a:xfrm>
            <a:off x="3970700" y="1170125"/>
            <a:ext cx="5007429" cy="3346549"/>
          </a:xfrm>
          <a:prstGeom prst="rect">
            <a:avLst/>
          </a:prstGeom>
          <a:noFill/>
          <a:ln>
            <a:noFill/>
          </a:ln>
        </p:spPr>
      </p:pic>
      <p:pic>
        <p:nvPicPr>
          <p:cNvPr id="362" name="Shape 362"/>
          <p:cNvPicPr preferRelativeResize="0"/>
          <p:nvPr/>
        </p:nvPicPr>
        <p:blipFill>
          <a:blip r:embed="rId5">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Shape 367"/>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68" name="Shape 368"/>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369" name="Shape 369"/>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24</a:t>
            </a:fld>
            <a:endParaRPr sz="900" b="1" i="0" u="none" strike="noStrike" cap="none">
              <a:solidFill>
                <a:schemeClr val="dk1"/>
              </a:solidFill>
              <a:latin typeface="Arial"/>
              <a:ea typeface="Arial"/>
              <a:cs typeface="Arial"/>
              <a:sym typeface="Arial"/>
            </a:endParaRPr>
          </a:p>
        </p:txBody>
      </p:sp>
      <p:sp>
        <p:nvSpPr>
          <p:cNvPr id="370" name="Shape 370"/>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Analytical Techniques</a:t>
            </a:r>
            <a:endParaRPr b="1">
              <a:latin typeface="Arial"/>
              <a:ea typeface="Arial"/>
              <a:cs typeface="Arial"/>
              <a:sym typeface="Arial"/>
            </a:endParaRPr>
          </a:p>
        </p:txBody>
      </p:sp>
      <p:sp>
        <p:nvSpPr>
          <p:cNvPr id="371" name="Shape 371"/>
          <p:cNvSpPr txBox="1"/>
          <p:nvPr/>
        </p:nvSpPr>
        <p:spPr>
          <a:xfrm>
            <a:off x="189275" y="3856575"/>
            <a:ext cx="4484400" cy="4746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a:t>Now, a chapter can understand its performance in relation to importance on the organizational measures among chapter members.</a:t>
            </a:r>
            <a:endParaRPr/>
          </a:p>
        </p:txBody>
      </p:sp>
      <p:pic>
        <p:nvPicPr>
          <p:cNvPr id="372" name="Shape 372"/>
          <p:cNvPicPr preferRelativeResize="0"/>
          <p:nvPr/>
        </p:nvPicPr>
        <p:blipFill>
          <a:blip r:embed="rId3">
            <a:alphaModFix/>
          </a:blip>
          <a:stretch>
            <a:fillRect/>
          </a:stretch>
        </p:blipFill>
        <p:spPr>
          <a:xfrm>
            <a:off x="4482188" y="1170125"/>
            <a:ext cx="4378811" cy="3128800"/>
          </a:xfrm>
          <a:prstGeom prst="rect">
            <a:avLst/>
          </a:prstGeom>
          <a:noFill/>
          <a:ln>
            <a:noFill/>
          </a:ln>
        </p:spPr>
      </p:pic>
      <p:pic>
        <p:nvPicPr>
          <p:cNvPr id="373" name="Shape 373"/>
          <p:cNvPicPr preferRelativeResize="0"/>
          <p:nvPr/>
        </p:nvPicPr>
        <p:blipFill>
          <a:blip r:embed="rId4">
            <a:alphaModFix/>
          </a:blip>
          <a:stretch>
            <a:fillRect/>
          </a:stretch>
        </p:blipFill>
        <p:spPr>
          <a:xfrm>
            <a:off x="1030525" y="1170125"/>
            <a:ext cx="1892965" cy="2534050"/>
          </a:xfrm>
          <a:prstGeom prst="rect">
            <a:avLst/>
          </a:prstGeom>
          <a:noFill/>
          <a:ln>
            <a:noFill/>
          </a:ln>
        </p:spPr>
      </p:pic>
      <p:pic>
        <p:nvPicPr>
          <p:cNvPr id="374" name="Shape 374"/>
          <p:cNvPicPr preferRelativeResize="0"/>
          <p:nvPr/>
        </p:nvPicPr>
        <p:blipFill>
          <a:blip r:embed="rId5">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78"/>
        <p:cNvGrpSpPr/>
        <p:nvPr/>
      </p:nvGrpSpPr>
      <p:grpSpPr>
        <a:xfrm>
          <a:off x="0" y="0"/>
          <a:ext cx="0" cy="0"/>
          <a:chOff x="0" y="0"/>
          <a:chExt cx="0" cy="0"/>
        </a:xfrm>
      </p:grpSpPr>
      <p:sp>
        <p:nvSpPr>
          <p:cNvPr id="379" name="Shape 379"/>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80" name="Shape 380"/>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381" name="Shape 381"/>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25</a:t>
            </a:fld>
            <a:endParaRPr sz="900" b="1" i="0" u="none" strike="noStrike" cap="none">
              <a:solidFill>
                <a:schemeClr val="dk1"/>
              </a:solidFill>
              <a:latin typeface="Arial"/>
              <a:ea typeface="Arial"/>
              <a:cs typeface="Arial"/>
              <a:sym typeface="Arial"/>
            </a:endParaRPr>
          </a:p>
        </p:txBody>
      </p:sp>
      <p:sp>
        <p:nvSpPr>
          <p:cNvPr id="382" name="Shape 382"/>
          <p:cNvSpPr txBox="1"/>
          <p:nvPr/>
        </p:nvSpPr>
        <p:spPr>
          <a:xfrm>
            <a:off x="12375" y="1793675"/>
            <a:ext cx="9084600" cy="1158000"/>
          </a:xfrm>
          <a:prstGeom prst="rect">
            <a:avLst/>
          </a:prstGeom>
          <a:solidFill>
            <a:srgbClr val="3C78D8"/>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a:solidFill>
                  <a:schemeClr val="lt1"/>
                </a:solidFill>
              </a:rPr>
              <a:t>Post-Data Collection</a:t>
            </a:r>
            <a:endParaRPr sz="3000">
              <a:solidFill>
                <a:schemeClr val="lt1"/>
              </a:solidFill>
            </a:endParaRPr>
          </a:p>
        </p:txBody>
      </p:sp>
      <p:pic>
        <p:nvPicPr>
          <p:cNvPr id="383" name="Shape 383"/>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sp>
        <p:nvSpPr>
          <p:cNvPr id="388" name="Shape 388"/>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89" name="Shape 389"/>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390" name="Shape 390"/>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26</a:t>
            </a:fld>
            <a:endParaRPr sz="900" b="1" i="0" u="none" strike="noStrike" cap="none">
              <a:solidFill>
                <a:schemeClr val="dk1"/>
              </a:solidFill>
              <a:latin typeface="Arial"/>
              <a:ea typeface="Arial"/>
              <a:cs typeface="Arial"/>
              <a:sym typeface="Arial"/>
            </a:endParaRPr>
          </a:p>
        </p:txBody>
      </p:sp>
      <p:sp>
        <p:nvSpPr>
          <p:cNvPr id="391" name="Shape 391"/>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Post-data collection </a:t>
            </a:r>
            <a:endParaRPr b="1">
              <a:latin typeface="Arial"/>
              <a:ea typeface="Arial"/>
              <a:cs typeface="Arial"/>
              <a:sym typeface="Arial"/>
            </a:endParaRPr>
          </a:p>
        </p:txBody>
      </p:sp>
      <p:sp>
        <p:nvSpPr>
          <p:cNvPr id="392" name="Shape 39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914400" lvl="0" indent="-431800" rtl="0">
              <a:spcBef>
                <a:spcPts val="640"/>
              </a:spcBef>
              <a:spcAft>
                <a:spcPts val="0"/>
              </a:spcAft>
              <a:buSzPts val="3200"/>
              <a:buFont typeface="Arial"/>
              <a:buAutoNum type="arabicPeriod"/>
            </a:pPr>
            <a:r>
              <a:rPr lang="en">
                <a:latin typeface="Arial"/>
                <a:ea typeface="Arial"/>
                <a:cs typeface="Arial"/>
                <a:sym typeface="Arial"/>
              </a:rPr>
              <a:t>Produce a report</a:t>
            </a:r>
            <a:endParaRPr>
              <a:latin typeface="Arial"/>
              <a:ea typeface="Arial"/>
              <a:cs typeface="Arial"/>
              <a:sym typeface="Arial"/>
            </a:endParaRPr>
          </a:p>
          <a:p>
            <a:pPr marL="914400" lvl="0" indent="-431800" rtl="0">
              <a:spcBef>
                <a:spcPts val="0"/>
              </a:spcBef>
              <a:spcAft>
                <a:spcPts val="0"/>
              </a:spcAft>
              <a:buSzPts val="3200"/>
              <a:buFont typeface="Arial"/>
              <a:buAutoNum type="arabicPeriod"/>
            </a:pPr>
            <a:r>
              <a:rPr lang="en">
                <a:latin typeface="Arial"/>
                <a:ea typeface="Arial"/>
                <a:cs typeface="Arial"/>
                <a:sym typeface="Arial"/>
              </a:rPr>
              <a:t>Discuss results with the board</a:t>
            </a:r>
            <a:endParaRPr>
              <a:latin typeface="Arial"/>
              <a:ea typeface="Arial"/>
              <a:cs typeface="Arial"/>
              <a:sym typeface="Arial"/>
            </a:endParaRPr>
          </a:p>
          <a:p>
            <a:pPr marL="914400" lvl="0" indent="-431800" rtl="0">
              <a:spcBef>
                <a:spcPts val="0"/>
              </a:spcBef>
              <a:spcAft>
                <a:spcPts val="0"/>
              </a:spcAft>
              <a:buSzPts val="3200"/>
              <a:buFont typeface="Arial"/>
              <a:buAutoNum type="arabicPeriod"/>
            </a:pPr>
            <a:r>
              <a:rPr lang="en">
                <a:latin typeface="Arial"/>
                <a:ea typeface="Arial"/>
                <a:cs typeface="Arial"/>
                <a:sym typeface="Arial"/>
              </a:rPr>
              <a:t>Make data-driven decisions</a:t>
            </a:r>
            <a:endParaRPr>
              <a:latin typeface="Arial"/>
              <a:ea typeface="Arial"/>
              <a:cs typeface="Arial"/>
              <a:sym typeface="Arial"/>
            </a:endParaRPr>
          </a:p>
          <a:p>
            <a:pPr marL="0" lvl="0" indent="0" rtl="0">
              <a:spcBef>
                <a:spcPts val="640"/>
              </a:spcBef>
              <a:spcAft>
                <a:spcPts val="0"/>
              </a:spcAft>
              <a:buNone/>
            </a:pPr>
            <a:endParaRPr>
              <a:latin typeface="Arial"/>
              <a:ea typeface="Arial"/>
              <a:cs typeface="Arial"/>
              <a:sym typeface="Arial"/>
            </a:endParaRPr>
          </a:p>
          <a:p>
            <a:pPr marL="342900" lvl="0" indent="-139700" rtl="0">
              <a:spcBef>
                <a:spcPts val="640"/>
              </a:spcBef>
              <a:spcAft>
                <a:spcPts val="0"/>
              </a:spcAft>
              <a:buNone/>
            </a:pPr>
            <a:endParaRPr>
              <a:latin typeface="Arial"/>
              <a:ea typeface="Arial"/>
              <a:cs typeface="Arial"/>
              <a:sym typeface="Arial"/>
            </a:endParaRPr>
          </a:p>
        </p:txBody>
      </p:sp>
      <p:pic>
        <p:nvPicPr>
          <p:cNvPr id="393" name="Shape 393"/>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8" name="Shape 398"/>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99" name="Shape 399"/>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400" name="Shape 400"/>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27</a:t>
            </a:fld>
            <a:endParaRPr sz="900" b="1" i="0" u="none" strike="noStrike" cap="none">
              <a:solidFill>
                <a:schemeClr val="dk1"/>
              </a:solidFill>
              <a:latin typeface="Arial"/>
              <a:ea typeface="Arial"/>
              <a:cs typeface="Arial"/>
              <a:sym typeface="Arial"/>
            </a:endParaRPr>
          </a:p>
        </p:txBody>
      </p:sp>
      <p:sp>
        <p:nvSpPr>
          <p:cNvPr id="401" name="Shape 401"/>
          <p:cNvSpPr txBox="1"/>
          <p:nvPr/>
        </p:nvSpPr>
        <p:spPr>
          <a:xfrm>
            <a:off x="12375" y="1793675"/>
            <a:ext cx="9084600" cy="1158000"/>
          </a:xfrm>
          <a:prstGeom prst="rect">
            <a:avLst/>
          </a:prstGeom>
          <a:solidFill>
            <a:srgbClr val="3C78D8"/>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a:solidFill>
                  <a:schemeClr val="lt1"/>
                </a:solidFill>
              </a:rPr>
              <a:t>Using Your Membership Data</a:t>
            </a:r>
            <a:endParaRPr sz="3000">
              <a:solidFill>
                <a:schemeClr val="lt1"/>
              </a:solidFill>
            </a:endParaRPr>
          </a:p>
        </p:txBody>
      </p:sp>
      <p:pic>
        <p:nvPicPr>
          <p:cNvPr id="402" name="Shape 402"/>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06"/>
        <p:cNvGrpSpPr/>
        <p:nvPr/>
      </p:nvGrpSpPr>
      <p:grpSpPr>
        <a:xfrm>
          <a:off x="0" y="0"/>
          <a:ext cx="0" cy="0"/>
          <a:chOff x="0" y="0"/>
          <a:chExt cx="0" cy="0"/>
        </a:xfrm>
      </p:grpSpPr>
      <p:sp>
        <p:nvSpPr>
          <p:cNvPr id="407" name="Shape 407"/>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408" name="Shape 408"/>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409" name="Shape 409"/>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28</a:t>
            </a:fld>
            <a:endParaRPr sz="900" b="1" i="0" u="none" strike="noStrike" cap="none">
              <a:solidFill>
                <a:schemeClr val="dk1"/>
              </a:solidFill>
              <a:latin typeface="Arial"/>
              <a:ea typeface="Arial"/>
              <a:cs typeface="Arial"/>
              <a:sym typeface="Arial"/>
            </a:endParaRPr>
          </a:p>
        </p:txBody>
      </p:sp>
      <p:sp>
        <p:nvSpPr>
          <p:cNvPr id="410" name="Shape 410"/>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MMA</a:t>
            </a:r>
            <a:endParaRPr b="1">
              <a:latin typeface="Arial"/>
              <a:ea typeface="Arial"/>
              <a:cs typeface="Arial"/>
              <a:sym typeface="Arial"/>
            </a:endParaRPr>
          </a:p>
        </p:txBody>
      </p:sp>
      <p:sp>
        <p:nvSpPr>
          <p:cNvPr id="411" name="Shape 411"/>
          <p:cNvSpPr txBox="1">
            <a:spLocks noGrp="1"/>
          </p:cNvSpPr>
          <p:nvPr>
            <p:ph type="body" idx="1"/>
          </p:nvPr>
        </p:nvSpPr>
        <p:spPr>
          <a:xfrm>
            <a:off x="311700" y="1228675"/>
            <a:ext cx="8520600" cy="3416400"/>
          </a:xfrm>
          <a:prstGeom prst="rect">
            <a:avLst/>
          </a:prstGeom>
        </p:spPr>
        <p:txBody>
          <a:bodyPr spcFirstLastPara="1" wrap="square" lIns="91425" tIns="91425" rIns="91425" bIns="91425" anchor="t" anchorCtr="0">
            <a:noAutofit/>
          </a:bodyPr>
          <a:lstStyle/>
          <a:p>
            <a:pPr marL="457200" lvl="0" indent="-431800" rtl="0">
              <a:spcBef>
                <a:spcPts val="640"/>
              </a:spcBef>
              <a:spcAft>
                <a:spcPts val="0"/>
              </a:spcAft>
              <a:buSzPts val="3200"/>
              <a:buFont typeface="Arial"/>
              <a:buChar char="•"/>
            </a:pPr>
            <a:r>
              <a:rPr lang="en">
                <a:latin typeface="Arial"/>
                <a:ea typeface="Arial"/>
                <a:cs typeface="Arial"/>
                <a:sym typeface="Arial"/>
              </a:rPr>
              <a:t>MMA has some drawbacks</a:t>
            </a:r>
            <a:endParaRPr>
              <a:latin typeface="Arial"/>
              <a:ea typeface="Arial"/>
              <a:cs typeface="Arial"/>
              <a:sym typeface="Arial"/>
            </a:endParaRPr>
          </a:p>
          <a:p>
            <a:pPr marL="457200" lvl="0" indent="-431800" rtl="0">
              <a:spcBef>
                <a:spcPts val="0"/>
              </a:spcBef>
              <a:spcAft>
                <a:spcPts val="0"/>
              </a:spcAft>
              <a:buSzPts val="3200"/>
              <a:buFont typeface="Arial"/>
              <a:buChar char="•"/>
            </a:pPr>
            <a:r>
              <a:rPr lang="en">
                <a:latin typeface="Arial"/>
                <a:ea typeface="Arial"/>
                <a:cs typeface="Arial"/>
                <a:sym typeface="Arial"/>
              </a:rPr>
              <a:t>Take your data with a grain of salt</a:t>
            </a:r>
            <a:endParaRPr>
              <a:latin typeface="Arial"/>
              <a:ea typeface="Arial"/>
              <a:cs typeface="Arial"/>
              <a:sym typeface="Arial"/>
            </a:endParaRPr>
          </a:p>
          <a:p>
            <a:pPr marL="457200" lvl="0" indent="-431800" rtl="0">
              <a:spcBef>
                <a:spcPts val="0"/>
              </a:spcBef>
              <a:spcAft>
                <a:spcPts val="0"/>
              </a:spcAft>
              <a:buSzPts val="3200"/>
              <a:buFont typeface="Arial"/>
              <a:buChar char="•"/>
            </a:pPr>
            <a:r>
              <a:rPr lang="en">
                <a:latin typeface="Arial"/>
                <a:ea typeface="Arial"/>
                <a:cs typeface="Arial"/>
                <a:sym typeface="Arial"/>
              </a:rPr>
              <a:t>Still has valuable info you can pull</a:t>
            </a:r>
            <a:endParaRPr>
              <a:latin typeface="Arial"/>
              <a:ea typeface="Arial"/>
              <a:cs typeface="Arial"/>
              <a:sym typeface="Arial"/>
            </a:endParaRPr>
          </a:p>
        </p:txBody>
      </p:sp>
      <p:pic>
        <p:nvPicPr>
          <p:cNvPr id="412" name="Shape 412"/>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16"/>
        <p:cNvGrpSpPr/>
        <p:nvPr/>
      </p:nvGrpSpPr>
      <p:grpSpPr>
        <a:xfrm>
          <a:off x="0" y="0"/>
          <a:ext cx="0" cy="0"/>
          <a:chOff x="0" y="0"/>
          <a:chExt cx="0" cy="0"/>
        </a:xfrm>
      </p:grpSpPr>
      <p:sp>
        <p:nvSpPr>
          <p:cNvPr id="417" name="Shape 417"/>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418" name="Shape 418"/>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419" name="Shape 419"/>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29</a:t>
            </a:fld>
            <a:endParaRPr sz="900" b="1" i="0" u="none" strike="noStrike" cap="none">
              <a:solidFill>
                <a:schemeClr val="dk1"/>
              </a:solidFill>
              <a:latin typeface="Arial"/>
              <a:ea typeface="Arial"/>
              <a:cs typeface="Arial"/>
              <a:sym typeface="Arial"/>
            </a:endParaRPr>
          </a:p>
        </p:txBody>
      </p:sp>
      <p:sp>
        <p:nvSpPr>
          <p:cNvPr id="420" name="Shape 420"/>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What can you find in MMA?</a:t>
            </a:r>
            <a:endParaRPr b="1">
              <a:latin typeface="Arial"/>
              <a:ea typeface="Arial"/>
              <a:cs typeface="Arial"/>
              <a:sym typeface="Arial"/>
            </a:endParaRPr>
          </a:p>
        </p:txBody>
      </p:sp>
      <p:sp>
        <p:nvSpPr>
          <p:cNvPr id="421" name="Shape 421"/>
          <p:cNvSpPr txBox="1">
            <a:spLocks noGrp="1"/>
          </p:cNvSpPr>
          <p:nvPr>
            <p:ph type="body" idx="1"/>
          </p:nvPr>
        </p:nvSpPr>
        <p:spPr>
          <a:xfrm>
            <a:off x="311700" y="1228675"/>
            <a:ext cx="8520600" cy="3416400"/>
          </a:xfrm>
          <a:prstGeom prst="rect">
            <a:avLst/>
          </a:prstGeom>
        </p:spPr>
        <p:txBody>
          <a:bodyPr spcFirstLastPara="1" wrap="square" lIns="91425" tIns="91425" rIns="91425" bIns="91425" anchor="t" anchorCtr="0">
            <a:noAutofit/>
          </a:bodyPr>
          <a:lstStyle/>
          <a:p>
            <a:pPr marL="457200" lvl="0" indent="-431800" rtl="0">
              <a:spcBef>
                <a:spcPts val="640"/>
              </a:spcBef>
              <a:spcAft>
                <a:spcPts val="0"/>
              </a:spcAft>
              <a:buSzPts val="3200"/>
              <a:buFont typeface="Arial"/>
              <a:buChar char="•"/>
            </a:pPr>
            <a:r>
              <a:rPr lang="en">
                <a:latin typeface="Arial"/>
                <a:ea typeface="Arial"/>
                <a:cs typeface="Arial"/>
                <a:sym typeface="Arial"/>
              </a:rPr>
              <a:t>Types of members</a:t>
            </a:r>
            <a:endParaRPr>
              <a:latin typeface="Arial"/>
              <a:ea typeface="Arial"/>
              <a:cs typeface="Arial"/>
              <a:sym typeface="Arial"/>
            </a:endParaRPr>
          </a:p>
          <a:p>
            <a:pPr marL="457200" lvl="0" indent="-431800" rtl="0">
              <a:spcBef>
                <a:spcPts val="0"/>
              </a:spcBef>
              <a:spcAft>
                <a:spcPts val="0"/>
              </a:spcAft>
              <a:buSzPts val="3200"/>
              <a:buFont typeface="Arial"/>
              <a:buChar char="•"/>
            </a:pPr>
            <a:r>
              <a:rPr lang="en">
                <a:latin typeface="Arial"/>
                <a:ea typeface="Arial"/>
                <a:cs typeface="Arial"/>
                <a:sym typeface="Arial"/>
              </a:rPr>
              <a:t>Accreditation/certification</a:t>
            </a:r>
            <a:endParaRPr>
              <a:latin typeface="Arial"/>
              <a:ea typeface="Arial"/>
              <a:cs typeface="Arial"/>
              <a:sym typeface="Arial"/>
            </a:endParaRPr>
          </a:p>
          <a:p>
            <a:pPr marL="457200" lvl="0" indent="-431800" rtl="0">
              <a:spcBef>
                <a:spcPts val="0"/>
              </a:spcBef>
              <a:spcAft>
                <a:spcPts val="0"/>
              </a:spcAft>
              <a:buSzPts val="3200"/>
              <a:buFont typeface="Arial"/>
              <a:buChar char="•"/>
            </a:pPr>
            <a:r>
              <a:rPr lang="en">
                <a:latin typeface="Arial"/>
                <a:ea typeface="Arial"/>
                <a:cs typeface="Arial"/>
                <a:sym typeface="Arial"/>
              </a:rPr>
              <a:t>Lapsed members/members who decided not to renew</a:t>
            </a:r>
            <a:endParaRPr>
              <a:latin typeface="Arial"/>
              <a:ea typeface="Arial"/>
              <a:cs typeface="Arial"/>
              <a:sym typeface="Arial"/>
            </a:endParaRPr>
          </a:p>
          <a:p>
            <a:pPr marL="457200" lvl="0" indent="-431800" rtl="0">
              <a:spcBef>
                <a:spcPts val="0"/>
              </a:spcBef>
              <a:spcAft>
                <a:spcPts val="0"/>
              </a:spcAft>
              <a:buSzPts val="3200"/>
              <a:buFont typeface="Arial"/>
              <a:buChar char="•"/>
            </a:pPr>
            <a:r>
              <a:rPr lang="en">
                <a:latin typeface="Arial"/>
                <a:ea typeface="Arial"/>
                <a:cs typeface="Arial"/>
                <a:sym typeface="Arial"/>
              </a:rPr>
              <a:t>Type of organization they belong to</a:t>
            </a:r>
            <a:endParaRPr>
              <a:latin typeface="Arial"/>
              <a:ea typeface="Arial"/>
              <a:cs typeface="Arial"/>
              <a:sym typeface="Arial"/>
            </a:endParaRPr>
          </a:p>
        </p:txBody>
      </p:sp>
      <p:pic>
        <p:nvPicPr>
          <p:cNvPr id="422" name="Shape 422"/>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2" name="Shape 152"/>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153" name="Shape 153"/>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3</a:t>
            </a:fld>
            <a:endParaRPr sz="900" b="1" i="0" u="none" strike="noStrike" cap="none">
              <a:solidFill>
                <a:schemeClr val="dk1"/>
              </a:solidFill>
              <a:latin typeface="Arial"/>
              <a:ea typeface="Arial"/>
              <a:cs typeface="Arial"/>
              <a:sym typeface="Arial"/>
            </a:endParaRPr>
          </a:p>
        </p:txBody>
      </p:sp>
      <p:sp>
        <p:nvSpPr>
          <p:cNvPr id="154" name="Shape 154"/>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600" b="1">
                <a:latin typeface="Arial"/>
                <a:ea typeface="Arial"/>
                <a:cs typeface="Arial"/>
                <a:sym typeface="Arial"/>
              </a:rPr>
              <a:t>Chapter Membership Research Overview</a:t>
            </a:r>
            <a:endParaRPr sz="3600" b="1">
              <a:latin typeface="Arial"/>
              <a:ea typeface="Arial"/>
              <a:cs typeface="Arial"/>
              <a:sym typeface="Arial"/>
            </a:endParaRPr>
          </a:p>
        </p:txBody>
      </p:sp>
      <p:sp>
        <p:nvSpPr>
          <p:cNvPr id="155" name="Shape 155"/>
          <p:cNvSpPr txBox="1">
            <a:spLocks noGrp="1"/>
          </p:cNvSpPr>
          <p:nvPr>
            <p:ph type="body" idx="1"/>
          </p:nvPr>
        </p:nvSpPr>
        <p:spPr>
          <a:xfrm>
            <a:off x="311700" y="1439475"/>
            <a:ext cx="8520600" cy="3416400"/>
          </a:xfrm>
          <a:prstGeom prst="rect">
            <a:avLst/>
          </a:prstGeom>
        </p:spPr>
        <p:txBody>
          <a:bodyPr spcFirstLastPara="1" wrap="square" lIns="91425" tIns="91425" rIns="91425" bIns="91425" anchor="t" anchorCtr="0">
            <a:noAutofit/>
          </a:bodyPr>
          <a:lstStyle/>
          <a:p>
            <a:pPr marL="457200" lvl="0" indent="-419100" rtl="0">
              <a:spcBef>
                <a:spcPts val="640"/>
              </a:spcBef>
              <a:spcAft>
                <a:spcPts val="0"/>
              </a:spcAft>
              <a:buSzPts val="3000"/>
              <a:buFont typeface="Arial"/>
              <a:buChar char="•"/>
            </a:pPr>
            <a:r>
              <a:rPr lang="en" sz="3000">
                <a:latin typeface="Arial"/>
                <a:ea typeface="Arial"/>
                <a:cs typeface="Arial"/>
                <a:sym typeface="Arial"/>
              </a:rPr>
              <a:t>Qualitative vs. </a:t>
            </a:r>
            <a:r>
              <a:rPr lang="en" sz="3000" b="1">
                <a:latin typeface="Arial"/>
                <a:ea typeface="Arial"/>
                <a:cs typeface="Arial"/>
                <a:sym typeface="Arial"/>
              </a:rPr>
              <a:t>Quantitative </a:t>
            </a:r>
            <a:endParaRPr sz="3000" b="1">
              <a:latin typeface="Arial"/>
              <a:ea typeface="Arial"/>
              <a:cs typeface="Arial"/>
              <a:sym typeface="Arial"/>
            </a:endParaRPr>
          </a:p>
          <a:p>
            <a:pPr marL="457200" lvl="0" indent="-419100" rtl="0">
              <a:spcBef>
                <a:spcPts val="0"/>
              </a:spcBef>
              <a:spcAft>
                <a:spcPts val="0"/>
              </a:spcAft>
              <a:buSzPts val="3000"/>
              <a:buFont typeface="Arial"/>
              <a:buChar char="•"/>
            </a:pPr>
            <a:r>
              <a:rPr lang="en" sz="3000">
                <a:latin typeface="Arial"/>
                <a:ea typeface="Arial"/>
                <a:cs typeface="Arial"/>
                <a:sym typeface="Arial"/>
              </a:rPr>
              <a:t>Methodological considerations</a:t>
            </a:r>
            <a:endParaRPr sz="3000">
              <a:latin typeface="Arial"/>
              <a:ea typeface="Arial"/>
              <a:cs typeface="Arial"/>
              <a:sym typeface="Arial"/>
            </a:endParaRPr>
          </a:p>
          <a:p>
            <a:pPr marL="457200" lvl="0" indent="-419100" rtl="0">
              <a:spcBef>
                <a:spcPts val="0"/>
              </a:spcBef>
              <a:spcAft>
                <a:spcPts val="0"/>
              </a:spcAft>
              <a:buSzPts val="3000"/>
              <a:buFont typeface="Arial"/>
              <a:buChar char="•"/>
            </a:pPr>
            <a:r>
              <a:rPr lang="en" sz="3000">
                <a:latin typeface="Arial"/>
                <a:ea typeface="Arial"/>
                <a:cs typeface="Arial"/>
                <a:sym typeface="Arial"/>
              </a:rPr>
              <a:t>Overview of membership satisfaction</a:t>
            </a:r>
            <a:endParaRPr sz="3000">
              <a:latin typeface="Arial"/>
              <a:ea typeface="Arial"/>
              <a:cs typeface="Arial"/>
              <a:sym typeface="Arial"/>
            </a:endParaRPr>
          </a:p>
          <a:p>
            <a:pPr marL="457200" lvl="0" indent="-419100" rtl="0">
              <a:spcBef>
                <a:spcPts val="0"/>
              </a:spcBef>
              <a:spcAft>
                <a:spcPts val="0"/>
              </a:spcAft>
              <a:buSzPts val="3000"/>
              <a:buFont typeface="Arial"/>
              <a:buChar char="•"/>
            </a:pPr>
            <a:r>
              <a:rPr lang="en" sz="3000">
                <a:latin typeface="Arial"/>
                <a:ea typeface="Arial"/>
                <a:cs typeface="Arial"/>
                <a:sym typeface="Arial"/>
              </a:rPr>
              <a:t>Questionnaire design tips</a:t>
            </a:r>
            <a:endParaRPr sz="3000">
              <a:latin typeface="Arial"/>
              <a:ea typeface="Arial"/>
              <a:cs typeface="Arial"/>
              <a:sym typeface="Arial"/>
            </a:endParaRPr>
          </a:p>
          <a:p>
            <a:pPr marL="457200" lvl="0" indent="-419100" rtl="0">
              <a:spcBef>
                <a:spcPts val="0"/>
              </a:spcBef>
              <a:spcAft>
                <a:spcPts val="0"/>
              </a:spcAft>
              <a:buSzPts val="3000"/>
              <a:buFont typeface="Arial"/>
              <a:buChar char="•"/>
            </a:pPr>
            <a:r>
              <a:rPr lang="en" sz="3000">
                <a:latin typeface="Arial"/>
                <a:ea typeface="Arial"/>
                <a:cs typeface="Arial"/>
                <a:sym typeface="Arial"/>
              </a:rPr>
              <a:t>Analytical techniques &amp; post-data collection</a:t>
            </a:r>
            <a:endParaRPr sz="3000">
              <a:latin typeface="Arial"/>
              <a:ea typeface="Arial"/>
              <a:cs typeface="Arial"/>
              <a:sym typeface="Arial"/>
            </a:endParaRPr>
          </a:p>
          <a:p>
            <a:pPr marL="0" lvl="0" indent="0" rtl="0">
              <a:spcBef>
                <a:spcPts val="640"/>
              </a:spcBef>
              <a:spcAft>
                <a:spcPts val="0"/>
              </a:spcAft>
              <a:buNone/>
            </a:pPr>
            <a:endParaRPr>
              <a:latin typeface="Arial"/>
              <a:ea typeface="Arial"/>
              <a:cs typeface="Arial"/>
              <a:sym typeface="Arial"/>
            </a:endParaRPr>
          </a:p>
        </p:txBody>
      </p:sp>
      <p:pic>
        <p:nvPicPr>
          <p:cNvPr id="156" name="Shape 156"/>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sp>
        <p:nvSpPr>
          <p:cNvPr id="427" name="Shape 427"/>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428" name="Shape 428"/>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429" name="Shape 429"/>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30</a:t>
            </a:fld>
            <a:endParaRPr sz="900" b="1" i="0" u="none" strike="noStrike" cap="none">
              <a:solidFill>
                <a:schemeClr val="dk1"/>
              </a:solidFill>
              <a:latin typeface="Arial"/>
              <a:ea typeface="Arial"/>
              <a:cs typeface="Arial"/>
              <a:sym typeface="Arial"/>
            </a:endParaRPr>
          </a:p>
        </p:txBody>
      </p:sp>
      <p:sp>
        <p:nvSpPr>
          <p:cNvPr id="430" name="Shape 430"/>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What can I do with this data?</a:t>
            </a:r>
            <a:endParaRPr b="1">
              <a:latin typeface="Arial"/>
              <a:ea typeface="Arial"/>
              <a:cs typeface="Arial"/>
              <a:sym typeface="Arial"/>
            </a:endParaRPr>
          </a:p>
        </p:txBody>
      </p:sp>
      <p:sp>
        <p:nvSpPr>
          <p:cNvPr id="431" name="Shape 431"/>
          <p:cNvSpPr txBox="1">
            <a:spLocks noGrp="1"/>
          </p:cNvSpPr>
          <p:nvPr>
            <p:ph type="body" idx="1"/>
          </p:nvPr>
        </p:nvSpPr>
        <p:spPr>
          <a:xfrm>
            <a:off x="311700" y="1228675"/>
            <a:ext cx="8520600" cy="3416400"/>
          </a:xfrm>
          <a:prstGeom prst="rect">
            <a:avLst/>
          </a:prstGeom>
        </p:spPr>
        <p:txBody>
          <a:bodyPr spcFirstLastPara="1" wrap="square" lIns="91425" tIns="91425" rIns="91425" bIns="91425" anchor="t" anchorCtr="0">
            <a:noAutofit/>
          </a:bodyPr>
          <a:lstStyle/>
          <a:p>
            <a:pPr marL="457200" lvl="0" indent="-431800" rtl="0">
              <a:spcBef>
                <a:spcPts val="640"/>
              </a:spcBef>
              <a:spcAft>
                <a:spcPts val="0"/>
              </a:spcAft>
              <a:buSzPts val="3200"/>
              <a:buFont typeface="Arial"/>
              <a:buChar char="•"/>
            </a:pPr>
            <a:r>
              <a:rPr lang="en">
                <a:latin typeface="Arial"/>
                <a:ea typeface="Arial"/>
                <a:cs typeface="Arial"/>
                <a:sym typeface="Arial"/>
              </a:rPr>
              <a:t>Strategic planning/introduction to board members</a:t>
            </a:r>
            <a:endParaRPr>
              <a:latin typeface="Arial"/>
              <a:ea typeface="Arial"/>
              <a:cs typeface="Arial"/>
              <a:sym typeface="Arial"/>
            </a:endParaRPr>
          </a:p>
          <a:p>
            <a:pPr marL="457200" lvl="0" indent="-431800" rtl="0">
              <a:spcBef>
                <a:spcPts val="0"/>
              </a:spcBef>
              <a:spcAft>
                <a:spcPts val="0"/>
              </a:spcAft>
              <a:buSzPts val="3200"/>
              <a:buFont typeface="Arial"/>
              <a:buChar char="•"/>
            </a:pPr>
            <a:r>
              <a:rPr lang="en">
                <a:latin typeface="Arial"/>
                <a:ea typeface="Arial"/>
                <a:cs typeface="Arial"/>
                <a:sym typeface="Arial"/>
              </a:rPr>
              <a:t>Use as a basis for all planning going forward</a:t>
            </a:r>
            <a:endParaRPr>
              <a:latin typeface="Arial"/>
              <a:ea typeface="Arial"/>
              <a:cs typeface="Arial"/>
              <a:sym typeface="Arial"/>
            </a:endParaRPr>
          </a:p>
        </p:txBody>
      </p:sp>
      <p:pic>
        <p:nvPicPr>
          <p:cNvPr id="432" name="Shape 432"/>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36"/>
        <p:cNvGrpSpPr/>
        <p:nvPr/>
      </p:nvGrpSpPr>
      <p:grpSpPr>
        <a:xfrm>
          <a:off x="0" y="0"/>
          <a:ext cx="0" cy="0"/>
          <a:chOff x="0" y="0"/>
          <a:chExt cx="0" cy="0"/>
        </a:xfrm>
      </p:grpSpPr>
      <p:sp>
        <p:nvSpPr>
          <p:cNvPr id="437" name="Shape 437"/>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438" name="Shape 438"/>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439" name="Shape 439"/>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31</a:t>
            </a:fld>
            <a:endParaRPr sz="900" b="1" i="0" u="none" strike="noStrike" cap="none">
              <a:solidFill>
                <a:schemeClr val="dk1"/>
              </a:solidFill>
              <a:latin typeface="Arial"/>
              <a:ea typeface="Arial"/>
              <a:cs typeface="Arial"/>
              <a:sym typeface="Arial"/>
            </a:endParaRPr>
          </a:p>
        </p:txBody>
      </p:sp>
      <p:sp>
        <p:nvSpPr>
          <p:cNvPr id="440" name="Shape 440"/>
          <p:cNvSpPr txBox="1"/>
          <p:nvPr/>
        </p:nvSpPr>
        <p:spPr>
          <a:xfrm>
            <a:off x="12375" y="1793675"/>
            <a:ext cx="9084600" cy="1158000"/>
          </a:xfrm>
          <a:prstGeom prst="rect">
            <a:avLst/>
          </a:prstGeom>
          <a:solidFill>
            <a:srgbClr val="3C78D8"/>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a:solidFill>
                  <a:schemeClr val="lt1"/>
                </a:solidFill>
              </a:rPr>
              <a:t>IABC Edmonton’s Data</a:t>
            </a:r>
            <a:endParaRPr sz="3000">
              <a:solidFill>
                <a:schemeClr val="lt1"/>
              </a:solidFill>
            </a:endParaRPr>
          </a:p>
        </p:txBody>
      </p:sp>
      <p:pic>
        <p:nvPicPr>
          <p:cNvPr id="441" name="Shape 441"/>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45"/>
        <p:cNvGrpSpPr/>
        <p:nvPr/>
      </p:nvGrpSpPr>
      <p:grpSpPr>
        <a:xfrm>
          <a:off x="0" y="0"/>
          <a:ext cx="0" cy="0"/>
          <a:chOff x="0" y="0"/>
          <a:chExt cx="0" cy="0"/>
        </a:xfrm>
      </p:grpSpPr>
      <p:pic>
        <p:nvPicPr>
          <p:cNvPr id="446" name="Shape 446"/>
          <p:cNvPicPr preferRelativeResize="0"/>
          <p:nvPr/>
        </p:nvPicPr>
        <p:blipFill>
          <a:blip r:embed="rId3">
            <a:alphaModFix/>
          </a:blip>
          <a:stretch>
            <a:fillRect/>
          </a:stretch>
        </p:blipFill>
        <p:spPr>
          <a:xfrm>
            <a:off x="0" y="4503150"/>
            <a:ext cx="9144000" cy="106424"/>
          </a:xfrm>
          <a:prstGeom prst="rect">
            <a:avLst/>
          </a:prstGeom>
          <a:noFill/>
          <a:ln>
            <a:noFill/>
          </a:ln>
        </p:spPr>
      </p:pic>
      <p:pic>
        <p:nvPicPr>
          <p:cNvPr id="447" name="Shape 447"/>
          <p:cNvPicPr preferRelativeResize="0"/>
          <p:nvPr/>
        </p:nvPicPr>
        <p:blipFill>
          <a:blip r:embed="rId4">
            <a:alphaModFix/>
          </a:blip>
          <a:stretch>
            <a:fillRect/>
          </a:stretch>
        </p:blipFill>
        <p:spPr>
          <a:xfrm>
            <a:off x="112300" y="4669075"/>
            <a:ext cx="1749808" cy="392125"/>
          </a:xfrm>
          <a:prstGeom prst="rect">
            <a:avLst/>
          </a:prstGeom>
          <a:noFill/>
          <a:ln>
            <a:noFill/>
          </a:ln>
        </p:spPr>
      </p:pic>
      <p:graphicFrame>
        <p:nvGraphicFramePr>
          <p:cNvPr id="448" name="Shape 448"/>
          <p:cNvGraphicFramePr/>
          <p:nvPr/>
        </p:nvGraphicFramePr>
        <p:xfrm>
          <a:off x="1143000" y="1428750"/>
          <a:ext cx="3000000" cy="3000000"/>
        </p:xfrm>
        <a:graphic>
          <a:graphicData uri="http://schemas.openxmlformats.org/drawingml/2006/table">
            <a:tbl>
              <a:tblPr firstRow="1" bandRow="1">
                <a:noFill/>
                <a:tableStyleId>{D46C549B-8B18-49D7-9EA7-13AC26819494}</a:tableStyleId>
              </a:tblPr>
              <a:tblGrid>
                <a:gridCol w="3162300"/>
                <a:gridCol w="3162300"/>
              </a:tblGrid>
              <a:tr h="424550">
                <a:tc>
                  <a:txBody>
                    <a:bodyPr/>
                    <a:lstStyle/>
                    <a:p>
                      <a:pPr marL="0" marR="0" lvl="0" indent="0" algn="ctr" rtl="0">
                        <a:lnSpc>
                          <a:spcPct val="100000"/>
                        </a:lnSpc>
                        <a:spcBef>
                          <a:spcPts val="0"/>
                        </a:spcBef>
                        <a:spcAft>
                          <a:spcPts val="0"/>
                        </a:spcAft>
                        <a:buClr>
                          <a:srgbClr val="000000"/>
                        </a:buClr>
                        <a:buFont typeface="Arial"/>
                        <a:buNone/>
                      </a:pPr>
                      <a:r>
                        <a:rPr lang="en" sz="2000" u="none" strike="noStrike" cap="none"/>
                        <a:t>2016</a:t>
                      </a:r>
                      <a:endParaRPr sz="2000" u="none" strike="noStrike" cap="none"/>
                    </a:p>
                  </a:txBody>
                  <a:tcPr marL="91450" marR="91450" marT="45725" marB="45725"/>
                </a:tc>
                <a:tc>
                  <a:txBody>
                    <a:bodyPr/>
                    <a:lstStyle/>
                    <a:p>
                      <a:pPr marL="0" marR="0" lvl="0" indent="0" algn="ctr" rtl="0">
                        <a:lnSpc>
                          <a:spcPct val="100000"/>
                        </a:lnSpc>
                        <a:spcBef>
                          <a:spcPts val="0"/>
                        </a:spcBef>
                        <a:spcAft>
                          <a:spcPts val="0"/>
                        </a:spcAft>
                        <a:buClr>
                          <a:srgbClr val="000000"/>
                        </a:buClr>
                        <a:buFont typeface="Arial"/>
                        <a:buNone/>
                      </a:pPr>
                      <a:r>
                        <a:rPr lang="en" sz="2000" u="none" strike="noStrike" cap="none"/>
                        <a:t>2017</a:t>
                      </a:r>
                      <a:endParaRPr sz="2000" u="none" strike="noStrike" cap="none"/>
                    </a:p>
                  </a:txBody>
                  <a:tcPr marL="91450" marR="91450" marT="45725" marB="45725"/>
                </a:tc>
              </a:tr>
              <a:tr h="424550">
                <a:tc>
                  <a:txBody>
                    <a:bodyPr/>
                    <a:lstStyle/>
                    <a:p>
                      <a:pPr marL="0" marR="0" lvl="0" indent="0" algn="l" rtl="0">
                        <a:lnSpc>
                          <a:spcPct val="100000"/>
                        </a:lnSpc>
                        <a:spcBef>
                          <a:spcPts val="0"/>
                        </a:spcBef>
                        <a:spcAft>
                          <a:spcPts val="0"/>
                        </a:spcAft>
                        <a:buClr>
                          <a:srgbClr val="000000"/>
                        </a:buClr>
                        <a:buFont typeface="Calibri"/>
                        <a:buNone/>
                      </a:pPr>
                      <a:r>
                        <a:rPr lang="en" sz="2000" b="0" u="none" strike="noStrike" cap="none">
                          <a:solidFill>
                            <a:srgbClr val="000000"/>
                          </a:solidFill>
                          <a:latin typeface="Calibri"/>
                          <a:ea typeface="Calibri"/>
                          <a:cs typeface="Calibri"/>
                          <a:sym typeface="Calibri"/>
                        </a:rPr>
                        <a:t>483</a:t>
                      </a:r>
                      <a:endParaRPr sz="2000" b="0" u="none" strike="noStrike" cap="none">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Font typeface="Calibri"/>
                        <a:buNone/>
                      </a:pPr>
                      <a:r>
                        <a:rPr lang="en" sz="2000" b="1" u="none" strike="noStrike" cap="none">
                          <a:latin typeface="Calibri"/>
                          <a:ea typeface="Calibri"/>
                          <a:cs typeface="Calibri"/>
                          <a:sym typeface="Calibri"/>
                        </a:rPr>
                        <a:t>5</a:t>
                      </a:r>
                      <a:r>
                        <a:rPr lang="en" sz="2000" b="1">
                          <a:latin typeface="Calibri"/>
                          <a:ea typeface="Calibri"/>
                          <a:cs typeface="Calibri"/>
                          <a:sym typeface="Calibri"/>
                        </a:rPr>
                        <a:t>23 </a:t>
                      </a:r>
                      <a:endParaRPr sz="1400"/>
                    </a:p>
                  </a:txBody>
                  <a:tcPr marL="91450" marR="91450" marT="45725" marB="45725"/>
                </a:tc>
              </a:tr>
              <a:tr h="751125">
                <a:tc>
                  <a:txBody>
                    <a:bodyPr/>
                    <a:lstStyle/>
                    <a:p>
                      <a:pPr marL="0" marR="0" lvl="0" indent="0" algn="l" rtl="0">
                        <a:lnSpc>
                          <a:spcPct val="100000"/>
                        </a:lnSpc>
                        <a:spcBef>
                          <a:spcPts val="0"/>
                        </a:spcBef>
                        <a:spcAft>
                          <a:spcPts val="0"/>
                        </a:spcAft>
                        <a:buClr>
                          <a:srgbClr val="000000"/>
                        </a:buClr>
                        <a:buFont typeface="Calibri"/>
                        <a:buNone/>
                      </a:pPr>
                      <a:r>
                        <a:rPr lang="en" sz="2000" b="0" u="none" strike="noStrike" cap="none">
                          <a:solidFill>
                            <a:srgbClr val="000000"/>
                          </a:solidFill>
                          <a:latin typeface="Calibri"/>
                          <a:ea typeface="Calibri"/>
                          <a:cs typeface="Calibri"/>
                          <a:sym typeface="Calibri"/>
                        </a:rPr>
                        <a:t>3rd largest chapter in the world!</a:t>
                      </a:r>
                      <a:endParaRPr sz="2000" b="0" u="none" strike="noStrike" cap="none">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Font typeface="Calibri"/>
                        <a:buNone/>
                      </a:pPr>
                      <a:r>
                        <a:rPr lang="en" sz="2000" b="1" u="none" strike="noStrike" cap="none">
                          <a:latin typeface="Calibri"/>
                          <a:ea typeface="Calibri"/>
                          <a:cs typeface="Calibri"/>
                          <a:sym typeface="Calibri"/>
                        </a:rPr>
                        <a:t>2</a:t>
                      </a:r>
                      <a:r>
                        <a:rPr lang="en" sz="2000" b="1" u="none" strike="noStrike" cap="none" baseline="30000">
                          <a:latin typeface="Calibri"/>
                          <a:ea typeface="Calibri"/>
                          <a:cs typeface="Calibri"/>
                          <a:sym typeface="Calibri"/>
                        </a:rPr>
                        <a:t>nd</a:t>
                      </a:r>
                      <a:r>
                        <a:rPr lang="en" sz="2000" b="1" u="none" strike="noStrike" cap="none">
                          <a:latin typeface="Calibri"/>
                          <a:ea typeface="Calibri"/>
                          <a:cs typeface="Calibri"/>
                          <a:sym typeface="Calibri"/>
                        </a:rPr>
                        <a:t> largest chapter in the world!</a:t>
                      </a:r>
                      <a:endParaRPr sz="2000" b="1" u="none" strike="noStrike" cap="none">
                        <a:latin typeface="Calibri"/>
                        <a:ea typeface="Calibri"/>
                        <a:cs typeface="Calibri"/>
                        <a:sym typeface="Calibri"/>
                      </a:endParaRPr>
                    </a:p>
                  </a:txBody>
                  <a:tcPr marL="91450" marR="91450" marT="45725" marB="45725"/>
                </a:tc>
              </a:tr>
            </a:tbl>
          </a:graphicData>
        </a:graphic>
      </p:graphicFrame>
      <p:sp>
        <p:nvSpPr>
          <p:cNvPr id="449" name="Shape 449"/>
          <p:cNvSpPr txBox="1"/>
          <p:nvPr/>
        </p:nvSpPr>
        <p:spPr>
          <a:xfrm>
            <a:off x="1143000" y="514350"/>
            <a:ext cx="5819100" cy="646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Font typeface="Calibri"/>
              <a:buNone/>
            </a:pPr>
            <a:r>
              <a:rPr lang="en" sz="3600" b="0" i="0" u="none" strike="noStrike" cap="none">
                <a:solidFill>
                  <a:srgbClr val="000000"/>
                </a:solidFill>
                <a:latin typeface="Calibri"/>
                <a:ea typeface="Calibri"/>
                <a:cs typeface="Calibri"/>
                <a:sym typeface="Calibri"/>
              </a:rPr>
              <a:t>Growing Number of Members</a:t>
            </a:r>
            <a:endParaRPr sz="3600" b="0" i="0" u="none" strike="noStrike" cap="none">
              <a:solidFill>
                <a:srgbClr val="000000"/>
              </a:solidFill>
              <a:latin typeface="Calibri"/>
              <a:ea typeface="Calibri"/>
              <a:cs typeface="Calibri"/>
              <a:sym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pic>
        <p:nvPicPr>
          <p:cNvPr id="454" name="Shape 454"/>
          <p:cNvPicPr preferRelativeResize="0"/>
          <p:nvPr/>
        </p:nvPicPr>
        <p:blipFill>
          <a:blip r:embed="rId3">
            <a:alphaModFix/>
          </a:blip>
          <a:stretch>
            <a:fillRect/>
          </a:stretch>
        </p:blipFill>
        <p:spPr>
          <a:xfrm>
            <a:off x="0" y="4503150"/>
            <a:ext cx="9144000" cy="106424"/>
          </a:xfrm>
          <a:prstGeom prst="rect">
            <a:avLst/>
          </a:prstGeom>
          <a:noFill/>
          <a:ln>
            <a:noFill/>
          </a:ln>
        </p:spPr>
      </p:pic>
      <p:pic>
        <p:nvPicPr>
          <p:cNvPr id="455" name="Shape 455"/>
          <p:cNvPicPr preferRelativeResize="0"/>
          <p:nvPr/>
        </p:nvPicPr>
        <p:blipFill>
          <a:blip r:embed="rId4">
            <a:alphaModFix/>
          </a:blip>
          <a:stretch>
            <a:fillRect/>
          </a:stretch>
        </p:blipFill>
        <p:spPr>
          <a:xfrm>
            <a:off x="112300" y="4669075"/>
            <a:ext cx="1749808" cy="392125"/>
          </a:xfrm>
          <a:prstGeom prst="rect">
            <a:avLst/>
          </a:prstGeom>
          <a:noFill/>
          <a:ln>
            <a:noFill/>
          </a:ln>
        </p:spPr>
      </p:pic>
      <p:graphicFrame>
        <p:nvGraphicFramePr>
          <p:cNvPr id="456" name="Shape 456"/>
          <p:cNvGraphicFramePr/>
          <p:nvPr/>
        </p:nvGraphicFramePr>
        <p:xfrm>
          <a:off x="617250" y="304800"/>
          <a:ext cx="3000000" cy="3000000"/>
        </p:xfrm>
        <a:graphic>
          <a:graphicData uri="http://schemas.openxmlformats.org/drawingml/2006/table">
            <a:tbl>
              <a:tblPr firstRow="1" bandRow="1">
                <a:noFill/>
                <a:tableStyleId>{53286257-858D-449C-9202-AD2A88DA3DA4}</a:tableStyleId>
              </a:tblPr>
              <a:tblGrid>
                <a:gridCol w="3421675"/>
                <a:gridCol w="1759725"/>
                <a:gridCol w="1368625"/>
                <a:gridCol w="1564225"/>
              </a:tblGrid>
              <a:tr h="407150">
                <a:tc>
                  <a:txBody>
                    <a:bodyPr/>
                    <a:lstStyle/>
                    <a:p>
                      <a:pPr marL="0" marR="0" lvl="0" indent="0" algn="l" rtl="0">
                        <a:lnSpc>
                          <a:spcPct val="100000"/>
                        </a:lnSpc>
                        <a:spcBef>
                          <a:spcPts val="0"/>
                        </a:spcBef>
                        <a:spcAft>
                          <a:spcPts val="0"/>
                        </a:spcAft>
                        <a:buClr>
                          <a:srgbClr val="000000"/>
                        </a:buClr>
                        <a:buFont typeface="Arial"/>
                        <a:buNone/>
                      </a:pPr>
                      <a:r>
                        <a:rPr lang="en" sz="1900" u="none" strike="noStrike" cap="none"/>
                        <a:t>Type</a:t>
                      </a:r>
                      <a:endParaRPr sz="1900" u="none" strike="noStrike" cap="none"/>
                    </a:p>
                  </a:txBody>
                  <a:tcPr marL="121925" marR="121925" marT="60975" marB="60975"/>
                </a:tc>
                <a:tc>
                  <a:txBody>
                    <a:bodyPr/>
                    <a:lstStyle/>
                    <a:p>
                      <a:pPr marL="0" marR="0" lvl="0" indent="0" algn="l" rtl="0">
                        <a:lnSpc>
                          <a:spcPct val="100000"/>
                        </a:lnSpc>
                        <a:spcBef>
                          <a:spcPts val="0"/>
                        </a:spcBef>
                        <a:spcAft>
                          <a:spcPts val="0"/>
                        </a:spcAft>
                        <a:buClr>
                          <a:srgbClr val="000000"/>
                        </a:buClr>
                        <a:buFont typeface="Arial"/>
                        <a:buNone/>
                      </a:pPr>
                      <a:r>
                        <a:rPr lang="en" sz="1900" u="none" strike="noStrike" cap="none"/>
                        <a:t>2016</a:t>
                      </a:r>
                      <a:endParaRPr sz="1900" u="none" strike="noStrike" cap="none"/>
                    </a:p>
                  </a:txBody>
                  <a:tcPr marL="121925" marR="121925" marT="60975" marB="60975"/>
                </a:tc>
                <a:tc>
                  <a:txBody>
                    <a:bodyPr/>
                    <a:lstStyle/>
                    <a:p>
                      <a:pPr marL="0" marR="0" lvl="0" indent="0" algn="l" rtl="0">
                        <a:lnSpc>
                          <a:spcPct val="100000"/>
                        </a:lnSpc>
                        <a:spcBef>
                          <a:spcPts val="0"/>
                        </a:spcBef>
                        <a:spcAft>
                          <a:spcPts val="0"/>
                        </a:spcAft>
                        <a:buClr>
                          <a:srgbClr val="000000"/>
                        </a:buClr>
                        <a:buFont typeface="Arial"/>
                        <a:buNone/>
                      </a:pPr>
                      <a:r>
                        <a:rPr lang="en" sz="1900" u="none" strike="noStrike" cap="none"/>
                        <a:t>2017</a:t>
                      </a:r>
                      <a:endParaRPr sz="1900" u="none" strike="noStrike" cap="none"/>
                    </a:p>
                  </a:txBody>
                  <a:tcPr marL="121925" marR="121925" marT="60975" marB="60975"/>
                </a:tc>
                <a:tc>
                  <a:txBody>
                    <a:bodyPr/>
                    <a:lstStyle/>
                    <a:p>
                      <a:pPr marL="0" marR="0" lvl="0" indent="0" algn="l" rtl="0">
                        <a:lnSpc>
                          <a:spcPct val="100000"/>
                        </a:lnSpc>
                        <a:spcBef>
                          <a:spcPts val="0"/>
                        </a:spcBef>
                        <a:spcAft>
                          <a:spcPts val="0"/>
                        </a:spcAft>
                        <a:buClr>
                          <a:srgbClr val="000000"/>
                        </a:buClr>
                        <a:buFont typeface="Arial"/>
                        <a:buNone/>
                      </a:pPr>
                      <a:r>
                        <a:rPr lang="en" sz="1900" u="none" strike="noStrike" cap="none"/>
                        <a:t>  Change</a:t>
                      </a:r>
                      <a:endParaRPr sz="1900" u="none" strike="noStrike" cap="none"/>
                    </a:p>
                  </a:txBody>
                  <a:tcPr marL="121925" marR="121925" marT="60975" marB="60975"/>
                </a:tc>
              </a:tr>
              <a:tr h="692500">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Professional</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217 (45%)</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231 (45%)</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nil</a:t>
                      </a:r>
                      <a:endParaRPr sz="1900" u="none" strike="noStrike" cap="none"/>
                    </a:p>
                  </a:txBody>
                  <a:tcPr marL="121925" marR="121925" marT="60975" marB="60975"/>
                </a:tc>
              </a:tr>
              <a:tr h="692500">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Corporate</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193 (40%)</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192 (38%)</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- 2%</a:t>
                      </a:r>
                      <a:endParaRPr sz="1900" u="none" strike="noStrike" cap="none"/>
                    </a:p>
                  </a:txBody>
                  <a:tcPr marL="121925" marR="121925" marT="60975" marB="60975"/>
                </a:tc>
              </a:tr>
              <a:tr h="493450">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Student</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47 (10%)</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56 (11%)</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+ 1%</a:t>
                      </a:r>
                      <a:endParaRPr sz="1900" u="none" strike="noStrike" cap="none"/>
                    </a:p>
                  </a:txBody>
                  <a:tcPr marL="121925" marR="121925" marT="60975" marB="60975"/>
                </a:tc>
              </a:tr>
              <a:tr h="407150">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Recent Grad/Transitional</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13 (2.5%)</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18 (4%)</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+ 1/5%</a:t>
                      </a:r>
                      <a:endParaRPr sz="1900" u="none" strike="noStrike" cap="none"/>
                    </a:p>
                  </a:txBody>
                  <a:tcPr marL="121925" marR="121925" marT="60975" marB="60975"/>
                </a:tc>
              </a:tr>
              <a:tr h="407150">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500 Club</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12 (2.5%)</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12 (2%)</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- 0.5%</a:t>
                      </a:r>
                      <a:endParaRPr sz="1900" u="none" strike="noStrike" cap="none"/>
                    </a:p>
                  </a:txBody>
                  <a:tcPr marL="121925" marR="121925" marT="60975" marB="60975"/>
                </a:tc>
              </a:tr>
              <a:tr h="407150">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Retired</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1 </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2</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+ 1</a:t>
                      </a:r>
                      <a:endParaRPr sz="1900" u="none" strike="noStrike" cap="none"/>
                    </a:p>
                  </a:txBody>
                  <a:tcPr marL="121925" marR="121925" marT="60975" marB="60975"/>
                </a:tc>
              </a:tr>
              <a:tr h="407150">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ABC</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17</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17</a:t>
                      </a:r>
                      <a:endParaRPr sz="1900" u="none" strike="noStrike" cap="none"/>
                    </a:p>
                  </a:txBody>
                  <a:tcPr marL="121925" marR="121925" marT="60975" marB="60975"/>
                </a:tc>
                <a:tc>
                  <a:txBody>
                    <a:bodyPr/>
                    <a:lstStyle/>
                    <a:p>
                      <a:pPr marL="0" marR="0" lvl="0" indent="0" algn="ctr" rtl="0">
                        <a:lnSpc>
                          <a:spcPct val="100000"/>
                        </a:lnSpc>
                        <a:spcBef>
                          <a:spcPts val="0"/>
                        </a:spcBef>
                        <a:spcAft>
                          <a:spcPts val="0"/>
                        </a:spcAft>
                        <a:buClr>
                          <a:srgbClr val="000000"/>
                        </a:buClr>
                        <a:buFont typeface="Arial"/>
                        <a:buNone/>
                      </a:pPr>
                      <a:r>
                        <a:rPr lang="en" sz="1900" u="none" strike="noStrike" cap="none"/>
                        <a:t>nil</a:t>
                      </a:r>
                      <a:endParaRPr sz="1900" u="none" strike="noStrike" cap="none"/>
                    </a:p>
                  </a:txBody>
                  <a:tcPr marL="121925" marR="121925" marT="60975" marB="60975"/>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60"/>
        <p:cNvGrpSpPr/>
        <p:nvPr/>
      </p:nvGrpSpPr>
      <p:grpSpPr>
        <a:xfrm>
          <a:off x="0" y="0"/>
          <a:ext cx="0" cy="0"/>
          <a:chOff x="0" y="0"/>
          <a:chExt cx="0" cy="0"/>
        </a:xfrm>
      </p:grpSpPr>
      <p:pic>
        <p:nvPicPr>
          <p:cNvPr id="461" name="Shape 461" title="Points scored"/>
          <p:cNvPicPr preferRelativeResize="0"/>
          <p:nvPr/>
        </p:nvPicPr>
        <p:blipFill>
          <a:blip r:embed="rId3">
            <a:alphaModFix/>
          </a:blip>
          <a:stretch>
            <a:fillRect/>
          </a:stretch>
        </p:blipFill>
        <p:spPr>
          <a:xfrm>
            <a:off x="867575" y="-93000"/>
            <a:ext cx="9144000" cy="5233744"/>
          </a:xfrm>
          <a:prstGeom prst="rect">
            <a:avLst/>
          </a:prstGeom>
          <a:noFill/>
          <a:ln>
            <a:noFill/>
          </a:ln>
        </p:spPr>
      </p:pic>
      <p:pic>
        <p:nvPicPr>
          <p:cNvPr id="462" name="Shape 462"/>
          <p:cNvPicPr preferRelativeResize="0"/>
          <p:nvPr/>
        </p:nvPicPr>
        <p:blipFill>
          <a:blip r:embed="rId4">
            <a:alphaModFix/>
          </a:blip>
          <a:stretch>
            <a:fillRect/>
          </a:stretch>
        </p:blipFill>
        <p:spPr>
          <a:xfrm>
            <a:off x="0" y="4426950"/>
            <a:ext cx="9144000" cy="106424"/>
          </a:xfrm>
          <a:prstGeom prst="rect">
            <a:avLst/>
          </a:prstGeom>
          <a:noFill/>
          <a:ln>
            <a:noFill/>
          </a:ln>
        </p:spPr>
      </p:pic>
      <p:pic>
        <p:nvPicPr>
          <p:cNvPr id="463" name="Shape 463"/>
          <p:cNvPicPr preferRelativeResize="0"/>
          <p:nvPr/>
        </p:nvPicPr>
        <p:blipFill>
          <a:blip r:embed="rId5">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pic>
        <p:nvPicPr>
          <p:cNvPr id="468" name="Shape 468" title="Points scored"/>
          <p:cNvPicPr preferRelativeResize="0"/>
          <p:nvPr/>
        </p:nvPicPr>
        <p:blipFill>
          <a:blip r:embed="rId3">
            <a:alphaModFix/>
          </a:blip>
          <a:stretch>
            <a:fillRect/>
          </a:stretch>
        </p:blipFill>
        <p:spPr>
          <a:xfrm>
            <a:off x="1143000" y="-76200"/>
            <a:ext cx="8320031" cy="5143500"/>
          </a:xfrm>
          <a:prstGeom prst="rect">
            <a:avLst/>
          </a:prstGeom>
          <a:noFill/>
          <a:ln>
            <a:noFill/>
          </a:ln>
        </p:spPr>
      </p:pic>
      <p:pic>
        <p:nvPicPr>
          <p:cNvPr id="469" name="Shape 469"/>
          <p:cNvPicPr preferRelativeResize="0"/>
          <p:nvPr/>
        </p:nvPicPr>
        <p:blipFill>
          <a:blip r:embed="rId4">
            <a:alphaModFix/>
          </a:blip>
          <a:stretch>
            <a:fillRect/>
          </a:stretch>
        </p:blipFill>
        <p:spPr>
          <a:xfrm>
            <a:off x="0" y="4426950"/>
            <a:ext cx="9144000" cy="106424"/>
          </a:xfrm>
          <a:prstGeom prst="rect">
            <a:avLst/>
          </a:prstGeom>
          <a:noFill/>
          <a:ln>
            <a:noFill/>
          </a:ln>
        </p:spPr>
      </p:pic>
      <p:sp>
        <p:nvSpPr>
          <p:cNvPr id="470" name="Shape 470"/>
          <p:cNvSpPr/>
          <p:nvPr/>
        </p:nvSpPr>
        <p:spPr>
          <a:xfrm>
            <a:off x="7192750" y="3273225"/>
            <a:ext cx="1885200" cy="1108500"/>
          </a:xfrm>
          <a:prstGeom prst="teardrop">
            <a:avLst>
              <a:gd name="adj" fmla="val 100000"/>
            </a:avLst>
          </a:pr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rPr>
              <a:t>33 members are self-employed</a:t>
            </a:r>
            <a:endParaRPr>
              <a:solidFill>
                <a:srgbClr val="FFFFFF"/>
              </a:solidFill>
            </a:endParaRPr>
          </a:p>
        </p:txBody>
      </p:sp>
      <p:pic>
        <p:nvPicPr>
          <p:cNvPr id="471" name="Shape 471"/>
          <p:cNvPicPr preferRelativeResize="0"/>
          <p:nvPr/>
        </p:nvPicPr>
        <p:blipFill>
          <a:blip r:embed="rId5">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75"/>
        <p:cNvGrpSpPr/>
        <p:nvPr/>
      </p:nvGrpSpPr>
      <p:grpSpPr>
        <a:xfrm>
          <a:off x="0" y="0"/>
          <a:ext cx="0" cy="0"/>
          <a:chOff x="0" y="0"/>
          <a:chExt cx="0" cy="0"/>
        </a:xfrm>
      </p:grpSpPr>
      <p:sp>
        <p:nvSpPr>
          <p:cNvPr id="476" name="Shape 476"/>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477" name="Shape 47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342900" lvl="0" indent="-139700" rtl="0">
              <a:spcBef>
                <a:spcPts val="640"/>
              </a:spcBef>
              <a:spcAft>
                <a:spcPts val="0"/>
              </a:spcAft>
              <a:buNone/>
            </a:pPr>
            <a:endParaRPr/>
          </a:p>
        </p:txBody>
      </p:sp>
      <p:pic>
        <p:nvPicPr>
          <p:cNvPr id="478" name="Shape 478" title="Points scored"/>
          <p:cNvPicPr preferRelativeResize="0"/>
          <p:nvPr/>
        </p:nvPicPr>
        <p:blipFill>
          <a:blip r:embed="rId3">
            <a:alphaModFix/>
          </a:blip>
          <a:stretch>
            <a:fillRect/>
          </a:stretch>
        </p:blipFill>
        <p:spPr>
          <a:xfrm>
            <a:off x="845925" y="-153450"/>
            <a:ext cx="8907675" cy="5206600"/>
          </a:xfrm>
          <a:prstGeom prst="rect">
            <a:avLst/>
          </a:prstGeom>
          <a:noFill/>
          <a:ln>
            <a:noFill/>
          </a:ln>
        </p:spPr>
      </p:pic>
      <p:pic>
        <p:nvPicPr>
          <p:cNvPr id="479" name="Shape 479"/>
          <p:cNvPicPr preferRelativeResize="0"/>
          <p:nvPr/>
        </p:nvPicPr>
        <p:blipFill>
          <a:blip r:embed="rId4">
            <a:alphaModFix/>
          </a:blip>
          <a:stretch>
            <a:fillRect/>
          </a:stretch>
        </p:blipFill>
        <p:spPr>
          <a:xfrm>
            <a:off x="0" y="4426950"/>
            <a:ext cx="9144000" cy="106424"/>
          </a:xfrm>
          <a:prstGeom prst="rect">
            <a:avLst/>
          </a:prstGeom>
          <a:noFill/>
          <a:ln>
            <a:noFill/>
          </a:ln>
        </p:spPr>
      </p:pic>
      <p:pic>
        <p:nvPicPr>
          <p:cNvPr id="480" name="Shape 480"/>
          <p:cNvPicPr preferRelativeResize="0"/>
          <p:nvPr/>
        </p:nvPicPr>
        <p:blipFill>
          <a:blip r:embed="rId5">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sp>
        <p:nvSpPr>
          <p:cNvPr id="485" name="Shape 485"/>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486" name="Shape 48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342900" lvl="0" indent="-139700" rtl="0">
              <a:spcBef>
                <a:spcPts val="640"/>
              </a:spcBef>
              <a:spcAft>
                <a:spcPts val="0"/>
              </a:spcAft>
              <a:buNone/>
            </a:pPr>
            <a:endParaRPr/>
          </a:p>
        </p:txBody>
      </p:sp>
      <p:pic>
        <p:nvPicPr>
          <p:cNvPr id="487" name="Shape 487" title="Points scored"/>
          <p:cNvPicPr preferRelativeResize="0"/>
          <p:nvPr/>
        </p:nvPicPr>
        <p:blipFill>
          <a:blip r:embed="rId3">
            <a:alphaModFix/>
          </a:blip>
          <a:stretch>
            <a:fillRect/>
          </a:stretch>
        </p:blipFill>
        <p:spPr>
          <a:xfrm>
            <a:off x="1088026" y="-51349"/>
            <a:ext cx="8621224" cy="5330750"/>
          </a:xfrm>
          <a:prstGeom prst="rect">
            <a:avLst/>
          </a:prstGeom>
          <a:noFill/>
          <a:ln>
            <a:noFill/>
          </a:ln>
        </p:spPr>
      </p:pic>
      <p:pic>
        <p:nvPicPr>
          <p:cNvPr id="488" name="Shape 488"/>
          <p:cNvPicPr preferRelativeResize="0"/>
          <p:nvPr/>
        </p:nvPicPr>
        <p:blipFill>
          <a:blip r:embed="rId4">
            <a:alphaModFix/>
          </a:blip>
          <a:stretch>
            <a:fillRect/>
          </a:stretch>
        </p:blipFill>
        <p:spPr>
          <a:xfrm>
            <a:off x="0" y="4426950"/>
            <a:ext cx="9144000" cy="106424"/>
          </a:xfrm>
          <a:prstGeom prst="rect">
            <a:avLst/>
          </a:prstGeom>
          <a:noFill/>
          <a:ln>
            <a:noFill/>
          </a:ln>
        </p:spPr>
      </p:pic>
      <p:pic>
        <p:nvPicPr>
          <p:cNvPr id="489" name="Shape 489"/>
          <p:cNvPicPr preferRelativeResize="0"/>
          <p:nvPr/>
        </p:nvPicPr>
        <p:blipFill>
          <a:blip r:embed="rId5">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sp>
        <p:nvSpPr>
          <p:cNvPr id="494" name="Shape 494"/>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 b="1">
                <a:solidFill>
                  <a:srgbClr val="000000"/>
                </a:solidFill>
                <a:latin typeface="Arial"/>
                <a:ea typeface="Arial"/>
                <a:cs typeface="Arial"/>
                <a:sym typeface="Arial"/>
              </a:rPr>
              <a:t>Overall retention rate</a:t>
            </a:r>
            <a:endParaRPr b="1">
              <a:solidFill>
                <a:srgbClr val="000000"/>
              </a:solidFill>
              <a:latin typeface="Arial"/>
              <a:ea typeface="Arial"/>
              <a:cs typeface="Arial"/>
              <a:sym typeface="Arial"/>
            </a:endParaRPr>
          </a:p>
        </p:txBody>
      </p:sp>
      <p:sp>
        <p:nvSpPr>
          <p:cNvPr id="495" name="Shape 49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342900" lvl="0" indent="-139700" rtl="0">
              <a:spcBef>
                <a:spcPts val="640"/>
              </a:spcBef>
              <a:spcAft>
                <a:spcPts val="0"/>
              </a:spcAft>
              <a:buNone/>
            </a:pPr>
            <a:r>
              <a:rPr lang="en">
                <a:latin typeface="Arial"/>
                <a:ea typeface="Arial"/>
                <a:cs typeface="Arial"/>
                <a:sym typeface="Arial"/>
              </a:rPr>
              <a:t>Retention rate: ~66.67%</a:t>
            </a:r>
            <a:endParaRPr>
              <a:latin typeface="Arial"/>
              <a:ea typeface="Arial"/>
              <a:cs typeface="Arial"/>
              <a:sym typeface="Arial"/>
            </a:endParaRPr>
          </a:p>
          <a:p>
            <a:pPr marL="342900" lvl="0" indent="-139700" rtl="0">
              <a:spcBef>
                <a:spcPts val="640"/>
              </a:spcBef>
              <a:spcAft>
                <a:spcPts val="0"/>
              </a:spcAft>
              <a:buNone/>
            </a:pPr>
            <a:r>
              <a:rPr lang="en">
                <a:latin typeface="Arial"/>
                <a:ea typeface="Arial"/>
                <a:cs typeface="Arial"/>
                <a:sym typeface="Arial"/>
              </a:rPr>
              <a:t>Attrition rate (lost members): ~33.33%</a:t>
            </a:r>
            <a:endParaRPr>
              <a:latin typeface="Arial"/>
              <a:ea typeface="Arial"/>
              <a:cs typeface="Arial"/>
              <a:sym typeface="Arial"/>
            </a:endParaRPr>
          </a:p>
          <a:p>
            <a:pPr marL="342900" lvl="0" indent="-139700" rtl="0">
              <a:spcBef>
                <a:spcPts val="640"/>
              </a:spcBef>
              <a:spcAft>
                <a:spcPts val="0"/>
              </a:spcAft>
              <a:buNone/>
            </a:pPr>
            <a:endParaRPr>
              <a:latin typeface="Arial"/>
              <a:ea typeface="Arial"/>
              <a:cs typeface="Arial"/>
              <a:sym typeface="Arial"/>
            </a:endParaRPr>
          </a:p>
          <a:p>
            <a:pPr marL="342900" lvl="0" indent="-139700" rtl="0">
              <a:spcBef>
                <a:spcPts val="640"/>
              </a:spcBef>
              <a:spcAft>
                <a:spcPts val="0"/>
              </a:spcAft>
              <a:buNone/>
            </a:pPr>
            <a:r>
              <a:rPr lang="en" sz="2800">
                <a:solidFill>
                  <a:srgbClr val="000000"/>
                </a:solidFill>
                <a:latin typeface="Arial"/>
                <a:ea typeface="Arial"/>
                <a:cs typeface="Arial"/>
                <a:sym typeface="Arial"/>
              </a:rPr>
              <a:t>Compare to IABC (as a whole)</a:t>
            </a:r>
            <a:endParaRPr sz="2800">
              <a:solidFill>
                <a:srgbClr val="000000"/>
              </a:solidFill>
              <a:latin typeface="Arial"/>
              <a:ea typeface="Arial"/>
              <a:cs typeface="Arial"/>
              <a:sym typeface="Arial"/>
            </a:endParaRPr>
          </a:p>
          <a:p>
            <a:pPr marL="342900" lvl="0" indent="-139700" rtl="0">
              <a:spcBef>
                <a:spcPts val="640"/>
              </a:spcBef>
              <a:spcAft>
                <a:spcPts val="0"/>
              </a:spcAft>
              <a:buNone/>
            </a:pPr>
            <a:r>
              <a:rPr lang="en">
                <a:latin typeface="Arial"/>
                <a:ea typeface="Arial"/>
                <a:cs typeface="Arial"/>
                <a:sym typeface="Arial"/>
              </a:rPr>
              <a:t>Retention rate: ~56%</a:t>
            </a:r>
            <a:endParaRPr>
              <a:latin typeface="Arial"/>
              <a:ea typeface="Arial"/>
              <a:cs typeface="Arial"/>
              <a:sym typeface="Arial"/>
            </a:endParaRPr>
          </a:p>
          <a:p>
            <a:pPr marL="342900" lvl="0" indent="-139700" rtl="0">
              <a:spcBef>
                <a:spcPts val="640"/>
              </a:spcBef>
              <a:spcAft>
                <a:spcPts val="0"/>
              </a:spcAft>
              <a:buNone/>
            </a:pPr>
            <a:endParaRPr/>
          </a:p>
          <a:p>
            <a:pPr marL="342900" lvl="0" indent="-139700" rtl="0">
              <a:spcBef>
                <a:spcPts val="640"/>
              </a:spcBef>
              <a:spcAft>
                <a:spcPts val="0"/>
              </a:spcAft>
              <a:buNone/>
            </a:pPr>
            <a:endParaRPr/>
          </a:p>
          <a:p>
            <a:pPr marL="342900" lvl="0" indent="-139700" rtl="0">
              <a:spcBef>
                <a:spcPts val="640"/>
              </a:spcBef>
              <a:spcAft>
                <a:spcPts val="0"/>
              </a:spcAft>
              <a:buNone/>
            </a:pPr>
            <a:endParaRPr/>
          </a:p>
        </p:txBody>
      </p:sp>
      <p:pic>
        <p:nvPicPr>
          <p:cNvPr id="496" name="Shape 496"/>
          <p:cNvPicPr preferRelativeResize="0"/>
          <p:nvPr/>
        </p:nvPicPr>
        <p:blipFill>
          <a:blip r:embed="rId3">
            <a:alphaModFix/>
          </a:blip>
          <a:stretch>
            <a:fillRect/>
          </a:stretch>
        </p:blipFill>
        <p:spPr>
          <a:xfrm>
            <a:off x="0" y="4426950"/>
            <a:ext cx="9144000" cy="106424"/>
          </a:xfrm>
          <a:prstGeom prst="rect">
            <a:avLst/>
          </a:prstGeom>
          <a:noFill/>
          <a:ln>
            <a:noFill/>
          </a:ln>
        </p:spPr>
      </p:pic>
      <p:sp>
        <p:nvSpPr>
          <p:cNvPr id="497" name="Shape 497"/>
          <p:cNvSpPr/>
          <p:nvPr/>
        </p:nvSpPr>
        <p:spPr>
          <a:xfrm>
            <a:off x="7192750" y="3273225"/>
            <a:ext cx="1885200" cy="1108500"/>
          </a:xfrm>
          <a:prstGeom prst="teardrop">
            <a:avLst>
              <a:gd name="adj" fmla="val 100000"/>
            </a:avLst>
          </a:pr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rPr>
              <a:t>Average membership years: 6.1</a:t>
            </a:r>
            <a:endParaRPr>
              <a:solidFill>
                <a:srgbClr val="FFFFFF"/>
              </a:solidFill>
            </a:endParaRPr>
          </a:p>
        </p:txBody>
      </p:sp>
      <p:pic>
        <p:nvPicPr>
          <p:cNvPr id="498" name="Shape 498"/>
          <p:cNvPicPr preferRelativeResize="0"/>
          <p:nvPr/>
        </p:nvPicPr>
        <p:blipFill>
          <a:blip r:embed="rId4">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502"/>
        <p:cNvGrpSpPr/>
        <p:nvPr/>
      </p:nvGrpSpPr>
      <p:grpSpPr>
        <a:xfrm>
          <a:off x="0" y="0"/>
          <a:ext cx="0" cy="0"/>
          <a:chOff x="0" y="0"/>
          <a:chExt cx="0" cy="0"/>
        </a:xfrm>
      </p:grpSpPr>
      <p:sp>
        <p:nvSpPr>
          <p:cNvPr id="503" name="Shape 503"/>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 b="1">
                <a:solidFill>
                  <a:srgbClr val="000000"/>
                </a:solidFill>
                <a:latin typeface="Arial"/>
                <a:ea typeface="Arial"/>
                <a:cs typeface="Arial"/>
                <a:sym typeface="Arial"/>
              </a:rPr>
              <a:t>Retention rate formula</a:t>
            </a:r>
            <a:endParaRPr b="1">
              <a:solidFill>
                <a:srgbClr val="000000"/>
              </a:solidFill>
              <a:latin typeface="Arial"/>
              <a:ea typeface="Arial"/>
              <a:cs typeface="Arial"/>
              <a:sym typeface="Arial"/>
            </a:endParaRPr>
          </a:p>
        </p:txBody>
      </p:sp>
      <p:sp>
        <p:nvSpPr>
          <p:cNvPr id="504" name="Shape 504"/>
          <p:cNvSpPr txBox="1">
            <a:spLocks noGrp="1"/>
          </p:cNvSpPr>
          <p:nvPr>
            <p:ph type="body" idx="1"/>
          </p:nvPr>
        </p:nvSpPr>
        <p:spPr>
          <a:xfrm>
            <a:off x="311700" y="1152475"/>
            <a:ext cx="8674200" cy="3416400"/>
          </a:xfrm>
          <a:prstGeom prst="rect">
            <a:avLst/>
          </a:prstGeom>
        </p:spPr>
        <p:txBody>
          <a:bodyPr spcFirstLastPara="1" wrap="square" lIns="91425" tIns="91425" rIns="91425" bIns="91425" anchor="t" anchorCtr="0">
            <a:noAutofit/>
          </a:bodyPr>
          <a:lstStyle/>
          <a:p>
            <a:pPr marL="342900" lvl="0" indent="-139700" rtl="0">
              <a:spcBef>
                <a:spcPts val="640"/>
              </a:spcBef>
              <a:spcAft>
                <a:spcPts val="0"/>
              </a:spcAft>
              <a:buNone/>
            </a:pPr>
            <a:r>
              <a:rPr lang="en">
                <a:latin typeface="Arial"/>
                <a:ea typeface="Arial"/>
                <a:cs typeface="Arial"/>
                <a:sym typeface="Arial"/>
              </a:rPr>
              <a:t>Member retention rate = ((ME-MN/MS)) x 100</a:t>
            </a:r>
            <a:endParaRPr>
              <a:latin typeface="Arial"/>
              <a:ea typeface="Arial"/>
              <a:cs typeface="Arial"/>
              <a:sym typeface="Arial"/>
            </a:endParaRPr>
          </a:p>
          <a:p>
            <a:pPr marL="342900" lvl="0" indent="-139700">
              <a:spcBef>
                <a:spcPts val="640"/>
              </a:spcBef>
              <a:spcAft>
                <a:spcPts val="0"/>
              </a:spcAft>
              <a:buNone/>
            </a:pPr>
            <a:endParaRPr>
              <a:latin typeface="Arial"/>
              <a:ea typeface="Arial"/>
              <a:cs typeface="Arial"/>
              <a:sym typeface="Arial"/>
            </a:endParaRPr>
          </a:p>
          <a:p>
            <a:pPr marL="342900" lvl="0" indent="-139700" rtl="0">
              <a:spcBef>
                <a:spcPts val="640"/>
              </a:spcBef>
              <a:spcAft>
                <a:spcPts val="0"/>
              </a:spcAft>
              <a:buNone/>
            </a:pPr>
            <a:r>
              <a:rPr lang="en" sz="2400">
                <a:latin typeface="Arial"/>
                <a:ea typeface="Arial"/>
                <a:cs typeface="Arial"/>
                <a:sym typeface="Arial"/>
              </a:rPr>
              <a:t>ME = # of members at end of period</a:t>
            </a:r>
            <a:endParaRPr sz="2400">
              <a:solidFill>
                <a:srgbClr val="000000"/>
              </a:solidFill>
              <a:latin typeface="Arial"/>
              <a:ea typeface="Arial"/>
              <a:cs typeface="Arial"/>
              <a:sym typeface="Arial"/>
            </a:endParaRPr>
          </a:p>
          <a:p>
            <a:pPr marL="342900" lvl="0" indent="-139700">
              <a:spcBef>
                <a:spcPts val="640"/>
              </a:spcBef>
              <a:spcAft>
                <a:spcPts val="0"/>
              </a:spcAft>
              <a:buNone/>
            </a:pPr>
            <a:r>
              <a:rPr lang="en" sz="2400">
                <a:latin typeface="Arial"/>
                <a:ea typeface="Arial"/>
                <a:cs typeface="Arial"/>
                <a:sym typeface="Arial"/>
              </a:rPr>
              <a:t>MN = # of new members acquired during period</a:t>
            </a:r>
            <a:endParaRPr sz="2400">
              <a:latin typeface="Arial"/>
              <a:ea typeface="Arial"/>
              <a:cs typeface="Arial"/>
              <a:sym typeface="Arial"/>
            </a:endParaRPr>
          </a:p>
          <a:p>
            <a:pPr marL="342900" lvl="0" indent="-139700" rtl="0">
              <a:spcBef>
                <a:spcPts val="640"/>
              </a:spcBef>
              <a:spcAft>
                <a:spcPts val="0"/>
              </a:spcAft>
              <a:buNone/>
            </a:pPr>
            <a:r>
              <a:rPr lang="en" sz="2400">
                <a:latin typeface="Arial"/>
                <a:ea typeface="Arial"/>
                <a:cs typeface="Arial"/>
                <a:sym typeface="Arial"/>
              </a:rPr>
              <a:t>MS = # of members at start of period</a:t>
            </a:r>
            <a:endParaRPr sz="2400">
              <a:latin typeface="Arial"/>
              <a:ea typeface="Arial"/>
              <a:cs typeface="Arial"/>
              <a:sym typeface="Arial"/>
            </a:endParaRPr>
          </a:p>
          <a:p>
            <a:pPr marL="342900" lvl="0" indent="-139700" rtl="0">
              <a:spcBef>
                <a:spcPts val="640"/>
              </a:spcBef>
              <a:spcAft>
                <a:spcPts val="0"/>
              </a:spcAft>
              <a:buNone/>
            </a:pPr>
            <a:endParaRPr/>
          </a:p>
          <a:p>
            <a:pPr marL="342900" lvl="0" indent="-139700" rtl="0">
              <a:spcBef>
                <a:spcPts val="640"/>
              </a:spcBef>
              <a:spcAft>
                <a:spcPts val="0"/>
              </a:spcAft>
              <a:buNone/>
            </a:pPr>
            <a:endParaRPr/>
          </a:p>
          <a:p>
            <a:pPr marL="342900" lvl="0" indent="-139700" rtl="0">
              <a:spcBef>
                <a:spcPts val="640"/>
              </a:spcBef>
              <a:spcAft>
                <a:spcPts val="0"/>
              </a:spcAft>
              <a:buNone/>
            </a:pPr>
            <a:endParaRPr/>
          </a:p>
        </p:txBody>
      </p:sp>
      <p:pic>
        <p:nvPicPr>
          <p:cNvPr id="505" name="Shape 505"/>
          <p:cNvPicPr preferRelativeResize="0"/>
          <p:nvPr/>
        </p:nvPicPr>
        <p:blipFill>
          <a:blip r:embed="rId3">
            <a:alphaModFix/>
          </a:blip>
          <a:stretch>
            <a:fillRect/>
          </a:stretch>
        </p:blipFill>
        <p:spPr>
          <a:xfrm>
            <a:off x="0" y="4426950"/>
            <a:ext cx="9144000" cy="106424"/>
          </a:xfrm>
          <a:prstGeom prst="rect">
            <a:avLst/>
          </a:prstGeom>
          <a:noFill/>
          <a:ln>
            <a:noFill/>
          </a:ln>
        </p:spPr>
      </p:pic>
      <p:pic>
        <p:nvPicPr>
          <p:cNvPr id="506" name="Shape 506"/>
          <p:cNvPicPr preferRelativeResize="0"/>
          <p:nvPr/>
        </p:nvPicPr>
        <p:blipFill>
          <a:blip r:embed="rId4">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body" idx="1"/>
          </p:nvPr>
        </p:nvSpPr>
        <p:spPr>
          <a:xfrm>
            <a:off x="311700" y="1152475"/>
            <a:ext cx="8520600" cy="3708600"/>
          </a:xfrm>
          <a:prstGeom prst="rect">
            <a:avLst/>
          </a:prstGeom>
        </p:spPr>
        <p:txBody>
          <a:bodyPr spcFirstLastPara="1" wrap="square" lIns="91425" tIns="91425" rIns="91425" bIns="91425" anchor="t" anchorCtr="0">
            <a:noAutofit/>
          </a:bodyPr>
          <a:lstStyle/>
          <a:p>
            <a:pPr marL="457200" lvl="0" indent="-419100" rtl="0">
              <a:spcBef>
                <a:spcPts val="640"/>
              </a:spcBef>
              <a:spcAft>
                <a:spcPts val="0"/>
              </a:spcAft>
              <a:buSzPts val="3000"/>
              <a:buFont typeface="Arial"/>
              <a:buChar char="•"/>
            </a:pPr>
            <a:r>
              <a:rPr lang="en" sz="3000">
                <a:latin typeface="Arial"/>
                <a:ea typeface="Arial"/>
                <a:cs typeface="Arial"/>
                <a:sym typeface="Arial"/>
              </a:rPr>
              <a:t>Broadly speaking, membership satisfaction research can generally utilize either quantitative or qualitative, or a combination of both.</a:t>
            </a:r>
            <a:endParaRPr sz="3000">
              <a:latin typeface="Arial"/>
              <a:ea typeface="Arial"/>
              <a:cs typeface="Arial"/>
              <a:sym typeface="Arial"/>
            </a:endParaRPr>
          </a:p>
          <a:p>
            <a:pPr marL="457200" lvl="0" indent="-419100" rtl="0">
              <a:spcBef>
                <a:spcPts val="0"/>
              </a:spcBef>
              <a:spcAft>
                <a:spcPts val="0"/>
              </a:spcAft>
              <a:buSzPts val="3000"/>
              <a:buFont typeface="Arial"/>
              <a:buChar char="•"/>
            </a:pPr>
            <a:r>
              <a:rPr lang="en" sz="3000">
                <a:latin typeface="Arial"/>
                <a:ea typeface="Arial"/>
                <a:cs typeface="Arial"/>
                <a:sym typeface="Arial"/>
              </a:rPr>
              <a:t>Qualitative and quantitative market research methods each provide different insights into the attitudes and satisfaction.</a:t>
            </a:r>
            <a:endParaRPr sz="3000">
              <a:latin typeface="Arial"/>
              <a:ea typeface="Arial"/>
              <a:cs typeface="Arial"/>
              <a:sym typeface="Arial"/>
            </a:endParaRPr>
          </a:p>
          <a:p>
            <a:pPr marL="0" lvl="0" indent="0" rtl="0">
              <a:spcBef>
                <a:spcPts val="640"/>
              </a:spcBef>
              <a:spcAft>
                <a:spcPts val="0"/>
              </a:spcAft>
              <a:buNone/>
            </a:pPr>
            <a:endParaRPr sz="3000">
              <a:latin typeface="Arial"/>
              <a:ea typeface="Arial"/>
              <a:cs typeface="Arial"/>
              <a:sym typeface="Arial"/>
            </a:endParaRPr>
          </a:p>
        </p:txBody>
      </p:sp>
      <p:sp>
        <p:nvSpPr>
          <p:cNvPr id="162" name="Shape 162"/>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63" name="Shape 163"/>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164" name="Shape 164"/>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4</a:t>
            </a:fld>
            <a:endParaRPr sz="900" b="1" i="0" u="none" strike="noStrike" cap="none">
              <a:solidFill>
                <a:schemeClr val="dk1"/>
              </a:solidFill>
              <a:latin typeface="Arial"/>
              <a:ea typeface="Arial"/>
              <a:cs typeface="Arial"/>
              <a:sym typeface="Arial"/>
            </a:endParaRPr>
          </a:p>
        </p:txBody>
      </p:sp>
      <p:sp>
        <p:nvSpPr>
          <p:cNvPr id="165" name="Shape 165"/>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Qualitative vs. Quantitative</a:t>
            </a:r>
            <a:endParaRPr b="1">
              <a:latin typeface="Arial"/>
              <a:ea typeface="Arial"/>
              <a:cs typeface="Arial"/>
              <a:sym typeface="Arial"/>
            </a:endParaRPr>
          </a:p>
        </p:txBody>
      </p:sp>
      <p:pic>
        <p:nvPicPr>
          <p:cNvPr id="166" name="Shape 166"/>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sp>
        <p:nvSpPr>
          <p:cNvPr id="511" name="Shape 511"/>
          <p:cNvSpPr txBox="1">
            <a:spLocks noGrp="1"/>
          </p:cNvSpPr>
          <p:nvPr>
            <p:ph type="title"/>
          </p:nvPr>
        </p:nvSpPr>
        <p:spPr>
          <a:xfrm>
            <a:off x="311700" y="673625"/>
            <a:ext cx="8520600" cy="572700"/>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 b="1">
                <a:latin typeface="Arial"/>
                <a:ea typeface="Arial"/>
                <a:cs typeface="Arial"/>
                <a:sym typeface="Arial"/>
              </a:rPr>
              <a:t>Who’s our most vulnerable member?</a:t>
            </a:r>
            <a:endParaRPr b="1">
              <a:latin typeface="Arial"/>
              <a:ea typeface="Arial"/>
              <a:cs typeface="Arial"/>
              <a:sym typeface="Arial"/>
            </a:endParaRPr>
          </a:p>
        </p:txBody>
      </p:sp>
      <p:sp>
        <p:nvSpPr>
          <p:cNvPr id="512" name="Shape 512"/>
          <p:cNvSpPr txBox="1">
            <a:spLocks noGrp="1"/>
          </p:cNvSpPr>
          <p:nvPr>
            <p:ph type="body" idx="1"/>
          </p:nvPr>
        </p:nvSpPr>
        <p:spPr>
          <a:xfrm>
            <a:off x="311700" y="1810250"/>
            <a:ext cx="8520600" cy="3416400"/>
          </a:xfrm>
          <a:prstGeom prst="rect">
            <a:avLst/>
          </a:prstGeom>
        </p:spPr>
        <p:txBody>
          <a:bodyPr spcFirstLastPara="1" wrap="square" lIns="91425" tIns="91425" rIns="91425" bIns="91425" anchor="t" anchorCtr="0">
            <a:noAutofit/>
          </a:bodyPr>
          <a:lstStyle/>
          <a:p>
            <a:pPr marL="457200" lvl="0" indent="-431800" rtl="0">
              <a:spcBef>
                <a:spcPts val="640"/>
              </a:spcBef>
              <a:spcAft>
                <a:spcPts val="0"/>
              </a:spcAft>
              <a:buSzPts val="3200"/>
              <a:buChar char="●"/>
            </a:pPr>
            <a:r>
              <a:rPr lang="en">
                <a:latin typeface="Arial"/>
                <a:ea typeface="Arial"/>
                <a:cs typeface="Arial"/>
                <a:sym typeface="Arial"/>
              </a:rPr>
              <a:t>Of members who left: 46.3% left after one year</a:t>
            </a:r>
            <a:endParaRPr>
              <a:latin typeface="Arial"/>
              <a:ea typeface="Arial"/>
              <a:cs typeface="Arial"/>
              <a:sym typeface="Arial"/>
            </a:endParaRPr>
          </a:p>
          <a:p>
            <a:pPr marL="914400" lvl="1" indent="-406400" rtl="0">
              <a:spcBef>
                <a:spcPts val="0"/>
              </a:spcBef>
              <a:spcAft>
                <a:spcPts val="0"/>
              </a:spcAft>
              <a:buSzPts val="2800"/>
              <a:buChar char="○"/>
            </a:pPr>
            <a:r>
              <a:rPr lang="en">
                <a:latin typeface="Arial"/>
                <a:ea typeface="Arial"/>
                <a:cs typeface="Arial"/>
                <a:sym typeface="Arial"/>
              </a:rPr>
              <a:t>67% of those are professional members</a:t>
            </a:r>
            <a:endParaRPr>
              <a:latin typeface="Arial"/>
              <a:ea typeface="Arial"/>
              <a:cs typeface="Arial"/>
              <a:sym typeface="Arial"/>
            </a:endParaRPr>
          </a:p>
          <a:p>
            <a:pPr marL="342900" lvl="0" indent="-139700" rtl="0">
              <a:spcBef>
                <a:spcPts val="640"/>
              </a:spcBef>
              <a:spcAft>
                <a:spcPts val="0"/>
              </a:spcAft>
              <a:buNone/>
            </a:pPr>
            <a:endParaRPr/>
          </a:p>
        </p:txBody>
      </p:sp>
      <p:pic>
        <p:nvPicPr>
          <p:cNvPr id="513" name="Shape 513"/>
          <p:cNvPicPr preferRelativeResize="0"/>
          <p:nvPr/>
        </p:nvPicPr>
        <p:blipFill>
          <a:blip r:embed="rId3">
            <a:alphaModFix/>
          </a:blip>
          <a:stretch>
            <a:fillRect/>
          </a:stretch>
        </p:blipFill>
        <p:spPr>
          <a:xfrm>
            <a:off x="0" y="4426950"/>
            <a:ext cx="9144000" cy="106424"/>
          </a:xfrm>
          <a:prstGeom prst="rect">
            <a:avLst/>
          </a:prstGeom>
          <a:noFill/>
          <a:ln>
            <a:noFill/>
          </a:ln>
        </p:spPr>
      </p:pic>
      <p:pic>
        <p:nvPicPr>
          <p:cNvPr id="514" name="Shape 514"/>
          <p:cNvPicPr preferRelativeResize="0"/>
          <p:nvPr/>
        </p:nvPicPr>
        <p:blipFill>
          <a:blip r:embed="rId4">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518"/>
        <p:cNvGrpSpPr/>
        <p:nvPr/>
      </p:nvGrpSpPr>
      <p:grpSpPr>
        <a:xfrm>
          <a:off x="0" y="0"/>
          <a:ext cx="0" cy="0"/>
          <a:chOff x="0" y="0"/>
          <a:chExt cx="0" cy="0"/>
        </a:xfrm>
      </p:grpSpPr>
      <p:sp>
        <p:nvSpPr>
          <p:cNvPr id="519" name="Shape 519"/>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20" name="Shape 520"/>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521" name="Shape 521"/>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41</a:t>
            </a:fld>
            <a:endParaRPr sz="900" b="1" i="0" u="none" strike="noStrike" cap="none">
              <a:solidFill>
                <a:schemeClr val="dk1"/>
              </a:solidFill>
              <a:latin typeface="Arial"/>
              <a:ea typeface="Arial"/>
              <a:cs typeface="Arial"/>
              <a:sym typeface="Arial"/>
            </a:endParaRPr>
          </a:p>
        </p:txBody>
      </p:sp>
      <p:sp>
        <p:nvSpPr>
          <p:cNvPr id="522" name="Shape 522"/>
          <p:cNvSpPr txBox="1"/>
          <p:nvPr/>
        </p:nvSpPr>
        <p:spPr>
          <a:xfrm>
            <a:off x="12375" y="1793675"/>
            <a:ext cx="9084600" cy="1158000"/>
          </a:xfrm>
          <a:prstGeom prst="rect">
            <a:avLst/>
          </a:prstGeom>
          <a:solidFill>
            <a:srgbClr val="3C78D8"/>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a:solidFill>
                  <a:schemeClr val="lt1"/>
                </a:solidFill>
              </a:rPr>
              <a:t>Using the Information</a:t>
            </a:r>
            <a:endParaRPr sz="3000">
              <a:solidFill>
                <a:schemeClr val="lt1"/>
              </a:solidFill>
            </a:endParaRPr>
          </a:p>
        </p:txBody>
      </p:sp>
      <p:pic>
        <p:nvPicPr>
          <p:cNvPr id="523" name="Shape 523"/>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527"/>
        <p:cNvGrpSpPr/>
        <p:nvPr/>
      </p:nvGrpSpPr>
      <p:grpSpPr>
        <a:xfrm>
          <a:off x="0" y="0"/>
          <a:ext cx="0" cy="0"/>
          <a:chOff x="0" y="0"/>
          <a:chExt cx="0" cy="0"/>
        </a:xfrm>
      </p:grpSpPr>
      <p:sp>
        <p:nvSpPr>
          <p:cNvPr id="528" name="Shape 528"/>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29" name="Shape 529"/>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530" name="Shape 530"/>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42</a:t>
            </a:fld>
            <a:endParaRPr sz="900" b="1" i="0" u="none" strike="noStrike" cap="none">
              <a:solidFill>
                <a:schemeClr val="dk1"/>
              </a:solidFill>
              <a:latin typeface="Arial"/>
              <a:ea typeface="Arial"/>
              <a:cs typeface="Arial"/>
              <a:sym typeface="Arial"/>
            </a:endParaRPr>
          </a:p>
        </p:txBody>
      </p:sp>
      <p:sp>
        <p:nvSpPr>
          <p:cNvPr id="531" name="Shape 531"/>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Using this info for programming</a:t>
            </a:r>
            <a:endParaRPr b="1">
              <a:latin typeface="Arial"/>
              <a:ea typeface="Arial"/>
              <a:cs typeface="Arial"/>
              <a:sym typeface="Arial"/>
            </a:endParaRPr>
          </a:p>
        </p:txBody>
      </p:sp>
      <p:sp>
        <p:nvSpPr>
          <p:cNvPr id="532" name="Shape 532"/>
          <p:cNvSpPr txBox="1">
            <a:spLocks noGrp="1"/>
          </p:cNvSpPr>
          <p:nvPr>
            <p:ph type="body" idx="1"/>
          </p:nvPr>
        </p:nvSpPr>
        <p:spPr>
          <a:xfrm>
            <a:off x="311700" y="1533475"/>
            <a:ext cx="8520600" cy="2654700"/>
          </a:xfrm>
          <a:prstGeom prst="rect">
            <a:avLst/>
          </a:prstGeom>
        </p:spPr>
        <p:txBody>
          <a:bodyPr spcFirstLastPara="1" wrap="square" lIns="91425" tIns="91425" rIns="91425" bIns="91425" anchor="t" anchorCtr="0">
            <a:noAutofit/>
          </a:bodyPr>
          <a:lstStyle/>
          <a:p>
            <a:pPr marL="457200" lvl="0" indent="-431800" rtl="0">
              <a:spcBef>
                <a:spcPts val="640"/>
              </a:spcBef>
              <a:spcAft>
                <a:spcPts val="0"/>
              </a:spcAft>
              <a:buSzPts val="3200"/>
              <a:buFont typeface="Arial"/>
              <a:buChar char="•"/>
            </a:pPr>
            <a:r>
              <a:rPr lang="en">
                <a:latin typeface="Arial"/>
                <a:ea typeface="Arial"/>
                <a:cs typeface="Arial"/>
                <a:sym typeface="Arial"/>
              </a:rPr>
              <a:t>Locations of members</a:t>
            </a:r>
            <a:endParaRPr>
              <a:latin typeface="Arial"/>
              <a:ea typeface="Arial"/>
              <a:cs typeface="Arial"/>
              <a:sym typeface="Arial"/>
            </a:endParaRPr>
          </a:p>
          <a:p>
            <a:pPr marL="457200" lvl="0" indent="-431800" rtl="0">
              <a:spcBef>
                <a:spcPts val="0"/>
              </a:spcBef>
              <a:spcAft>
                <a:spcPts val="0"/>
              </a:spcAft>
              <a:buSzPts val="3200"/>
              <a:buFont typeface="Arial"/>
              <a:buChar char="•"/>
            </a:pPr>
            <a:r>
              <a:rPr lang="en">
                <a:latin typeface="Arial"/>
                <a:ea typeface="Arial"/>
                <a:cs typeface="Arial"/>
                <a:sym typeface="Arial"/>
              </a:rPr>
              <a:t>Sectors</a:t>
            </a:r>
            <a:endParaRPr>
              <a:latin typeface="Arial"/>
              <a:ea typeface="Arial"/>
              <a:cs typeface="Arial"/>
              <a:sym typeface="Arial"/>
            </a:endParaRPr>
          </a:p>
          <a:p>
            <a:pPr marL="457200" lvl="0" indent="-431800" rtl="0">
              <a:spcBef>
                <a:spcPts val="0"/>
              </a:spcBef>
              <a:spcAft>
                <a:spcPts val="0"/>
              </a:spcAft>
              <a:buSzPts val="3200"/>
              <a:buFont typeface="Arial"/>
              <a:buChar char="•"/>
            </a:pPr>
            <a:r>
              <a:rPr lang="en">
                <a:latin typeface="Arial"/>
                <a:ea typeface="Arial"/>
                <a:cs typeface="Arial"/>
                <a:sym typeface="Arial"/>
              </a:rPr>
              <a:t>Corporate membership</a:t>
            </a:r>
            <a:endParaRPr>
              <a:latin typeface="Arial"/>
              <a:ea typeface="Arial"/>
              <a:cs typeface="Arial"/>
              <a:sym typeface="Arial"/>
            </a:endParaRPr>
          </a:p>
          <a:p>
            <a:pPr marL="457200" lvl="0" indent="-431800" rtl="0">
              <a:spcBef>
                <a:spcPts val="0"/>
              </a:spcBef>
              <a:spcAft>
                <a:spcPts val="0"/>
              </a:spcAft>
              <a:buSzPts val="3200"/>
              <a:buFont typeface="Arial"/>
              <a:buChar char="•"/>
            </a:pPr>
            <a:r>
              <a:rPr lang="en">
                <a:latin typeface="Arial"/>
                <a:ea typeface="Arial"/>
                <a:cs typeface="Arial"/>
                <a:sym typeface="Arial"/>
              </a:rPr>
              <a:t>Years as member</a:t>
            </a:r>
            <a:endParaRPr>
              <a:latin typeface="Arial"/>
              <a:ea typeface="Arial"/>
              <a:cs typeface="Arial"/>
              <a:sym typeface="Arial"/>
            </a:endParaRPr>
          </a:p>
        </p:txBody>
      </p:sp>
      <p:pic>
        <p:nvPicPr>
          <p:cNvPr id="533" name="Shape 533"/>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537"/>
        <p:cNvGrpSpPr/>
        <p:nvPr/>
      </p:nvGrpSpPr>
      <p:grpSpPr>
        <a:xfrm>
          <a:off x="0" y="0"/>
          <a:ext cx="0" cy="0"/>
          <a:chOff x="0" y="0"/>
          <a:chExt cx="0" cy="0"/>
        </a:xfrm>
      </p:grpSpPr>
      <p:sp>
        <p:nvSpPr>
          <p:cNvPr id="538" name="Shape 538"/>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39" name="Shape 539"/>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540" name="Shape 540"/>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43</a:t>
            </a:fld>
            <a:endParaRPr sz="900" b="1" i="0" u="none" strike="noStrike" cap="none">
              <a:solidFill>
                <a:schemeClr val="dk1"/>
              </a:solidFill>
              <a:latin typeface="Arial"/>
              <a:ea typeface="Arial"/>
              <a:cs typeface="Arial"/>
              <a:sym typeface="Arial"/>
            </a:endParaRPr>
          </a:p>
        </p:txBody>
      </p:sp>
      <p:sp>
        <p:nvSpPr>
          <p:cNvPr id="541" name="Shape 541"/>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Using this info for programming</a:t>
            </a:r>
            <a:endParaRPr b="1">
              <a:latin typeface="Arial"/>
              <a:ea typeface="Arial"/>
              <a:cs typeface="Arial"/>
              <a:sym typeface="Arial"/>
            </a:endParaRPr>
          </a:p>
        </p:txBody>
      </p:sp>
      <p:sp>
        <p:nvSpPr>
          <p:cNvPr id="542" name="Shape 542"/>
          <p:cNvSpPr txBox="1">
            <a:spLocks noGrp="1"/>
          </p:cNvSpPr>
          <p:nvPr>
            <p:ph type="body" idx="1"/>
          </p:nvPr>
        </p:nvSpPr>
        <p:spPr>
          <a:xfrm>
            <a:off x="311700" y="1533475"/>
            <a:ext cx="8520600" cy="2304900"/>
          </a:xfrm>
          <a:prstGeom prst="rect">
            <a:avLst/>
          </a:prstGeom>
        </p:spPr>
        <p:txBody>
          <a:bodyPr spcFirstLastPara="1" wrap="square" lIns="91425" tIns="91425" rIns="91425" bIns="91425" anchor="t" anchorCtr="0">
            <a:noAutofit/>
          </a:bodyPr>
          <a:lstStyle/>
          <a:p>
            <a:pPr marL="457200" lvl="0" indent="-431800" rtl="0">
              <a:spcBef>
                <a:spcPts val="640"/>
              </a:spcBef>
              <a:spcAft>
                <a:spcPts val="0"/>
              </a:spcAft>
              <a:buSzPts val="3200"/>
              <a:buFont typeface="Arial"/>
              <a:buChar char="•"/>
            </a:pPr>
            <a:r>
              <a:rPr lang="en">
                <a:latin typeface="Arial"/>
                <a:ea typeface="Arial"/>
                <a:cs typeface="Arial"/>
                <a:sym typeface="Arial"/>
              </a:rPr>
              <a:t>Retention rate</a:t>
            </a:r>
            <a:endParaRPr>
              <a:latin typeface="Arial"/>
              <a:ea typeface="Arial"/>
              <a:cs typeface="Arial"/>
              <a:sym typeface="Arial"/>
            </a:endParaRPr>
          </a:p>
          <a:p>
            <a:pPr marL="457200" lvl="0" indent="-431800" rtl="0">
              <a:spcBef>
                <a:spcPts val="0"/>
              </a:spcBef>
              <a:spcAft>
                <a:spcPts val="0"/>
              </a:spcAft>
              <a:buSzPts val="3200"/>
              <a:buFont typeface="Arial"/>
              <a:buChar char="•"/>
            </a:pPr>
            <a:r>
              <a:rPr lang="en">
                <a:latin typeface="Arial"/>
                <a:ea typeface="Arial"/>
                <a:cs typeface="Arial"/>
                <a:sym typeface="Arial"/>
              </a:rPr>
              <a:t>Vulnerable member</a:t>
            </a:r>
            <a:endParaRPr>
              <a:latin typeface="Arial"/>
              <a:ea typeface="Arial"/>
              <a:cs typeface="Arial"/>
              <a:sym typeface="Arial"/>
            </a:endParaRPr>
          </a:p>
          <a:p>
            <a:pPr marL="0" lvl="0" indent="0" rtl="0">
              <a:spcBef>
                <a:spcPts val="640"/>
              </a:spcBef>
              <a:spcAft>
                <a:spcPts val="0"/>
              </a:spcAft>
              <a:buNone/>
            </a:pPr>
            <a:endParaRPr>
              <a:latin typeface="Arial"/>
              <a:ea typeface="Arial"/>
              <a:cs typeface="Arial"/>
              <a:sym typeface="Arial"/>
            </a:endParaRPr>
          </a:p>
        </p:txBody>
      </p:sp>
      <p:pic>
        <p:nvPicPr>
          <p:cNvPr id="543" name="Shape 543"/>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547"/>
        <p:cNvGrpSpPr/>
        <p:nvPr/>
      </p:nvGrpSpPr>
      <p:grpSpPr>
        <a:xfrm>
          <a:off x="0" y="0"/>
          <a:ext cx="0" cy="0"/>
          <a:chOff x="0" y="0"/>
          <a:chExt cx="0" cy="0"/>
        </a:xfrm>
      </p:grpSpPr>
      <p:sp>
        <p:nvSpPr>
          <p:cNvPr id="548" name="Shape 548"/>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49" name="Shape 549"/>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550" name="Shape 550"/>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44</a:t>
            </a:fld>
            <a:endParaRPr sz="900" b="1" i="0" u="none" strike="noStrike" cap="none">
              <a:solidFill>
                <a:schemeClr val="dk1"/>
              </a:solidFill>
              <a:latin typeface="Arial"/>
              <a:ea typeface="Arial"/>
              <a:cs typeface="Arial"/>
              <a:sym typeface="Arial"/>
            </a:endParaRPr>
          </a:p>
        </p:txBody>
      </p:sp>
      <p:sp>
        <p:nvSpPr>
          <p:cNvPr id="551" name="Shape 551"/>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Tips</a:t>
            </a:r>
            <a:endParaRPr b="1">
              <a:latin typeface="Arial"/>
              <a:ea typeface="Arial"/>
              <a:cs typeface="Arial"/>
              <a:sym typeface="Arial"/>
            </a:endParaRPr>
          </a:p>
        </p:txBody>
      </p:sp>
      <p:sp>
        <p:nvSpPr>
          <p:cNvPr id="552" name="Shape 552"/>
          <p:cNvSpPr txBox="1">
            <a:spLocks noGrp="1"/>
          </p:cNvSpPr>
          <p:nvPr>
            <p:ph type="body" idx="1"/>
          </p:nvPr>
        </p:nvSpPr>
        <p:spPr>
          <a:xfrm>
            <a:off x="311700" y="1228675"/>
            <a:ext cx="8520600" cy="3416400"/>
          </a:xfrm>
          <a:prstGeom prst="rect">
            <a:avLst/>
          </a:prstGeom>
        </p:spPr>
        <p:txBody>
          <a:bodyPr spcFirstLastPara="1" wrap="square" lIns="91425" tIns="91425" rIns="91425" bIns="91425" anchor="t" anchorCtr="0">
            <a:noAutofit/>
          </a:bodyPr>
          <a:lstStyle/>
          <a:p>
            <a:pPr marL="457200" lvl="0" indent="-431800" rtl="0">
              <a:spcBef>
                <a:spcPts val="640"/>
              </a:spcBef>
              <a:spcAft>
                <a:spcPts val="0"/>
              </a:spcAft>
              <a:buSzPts val="3200"/>
              <a:buFont typeface="Arial"/>
              <a:buChar char="•"/>
            </a:pPr>
            <a:r>
              <a:rPr lang="en">
                <a:latin typeface="Arial"/>
                <a:ea typeface="Arial"/>
                <a:cs typeface="Arial"/>
                <a:sym typeface="Arial"/>
              </a:rPr>
              <a:t>Find a numbers person on your board</a:t>
            </a:r>
            <a:endParaRPr>
              <a:latin typeface="Arial"/>
              <a:ea typeface="Arial"/>
              <a:cs typeface="Arial"/>
              <a:sym typeface="Arial"/>
            </a:endParaRPr>
          </a:p>
          <a:p>
            <a:pPr marL="457200" lvl="0" indent="-431800" rtl="0">
              <a:spcBef>
                <a:spcPts val="0"/>
              </a:spcBef>
              <a:spcAft>
                <a:spcPts val="0"/>
              </a:spcAft>
              <a:buSzPts val="3200"/>
              <a:buFont typeface="Arial"/>
              <a:buChar char="•"/>
            </a:pPr>
            <a:r>
              <a:rPr lang="en">
                <a:latin typeface="Arial"/>
                <a:ea typeface="Arial"/>
                <a:cs typeface="Arial"/>
                <a:sym typeface="Arial"/>
              </a:rPr>
              <a:t>Consider creating a new position</a:t>
            </a:r>
            <a:endParaRPr>
              <a:latin typeface="Arial"/>
              <a:ea typeface="Arial"/>
              <a:cs typeface="Arial"/>
              <a:sym typeface="Arial"/>
            </a:endParaRPr>
          </a:p>
        </p:txBody>
      </p:sp>
      <p:pic>
        <p:nvPicPr>
          <p:cNvPr id="553" name="Shape 553"/>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557"/>
        <p:cNvGrpSpPr/>
        <p:nvPr/>
      </p:nvGrpSpPr>
      <p:grpSpPr>
        <a:xfrm>
          <a:off x="0" y="0"/>
          <a:ext cx="0" cy="0"/>
          <a:chOff x="0" y="0"/>
          <a:chExt cx="0" cy="0"/>
        </a:xfrm>
      </p:grpSpPr>
      <p:sp>
        <p:nvSpPr>
          <p:cNvPr id="558" name="Shape 558"/>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59" name="Shape 559"/>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560" name="Shape 560"/>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45</a:t>
            </a:fld>
            <a:endParaRPr sz="900" b="1" i="0" u="none" strike="noStrike" cap="none">
              <a:solidFill>
                <a:schemeClr val="dk1"/>
              </a:solidFill>
              <a:latin typeface="Arial"/>
              <a:ea typeface="Arial"/>
              <a:cs typeface="Arial"/>
              <a:sym typeface="Arial"/>
            </a:endParaRPr>
          </a:p>
        </p:txBody>
      </p:sp>
      <p:sp>
        <p:nvSpPr>
          <p:cNvPr id="561" name="Shape 561"/>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Director of Member Research</a:t>
            </a:r>
            <a:endParaRPr b="1">
              <a:latin typeface="Arial"/>
              <a:ea typeface="Arial"/>
              <a:cs typeface="Arial"/>
              <a:sym typeface="Arial"/>
            </a:endParaRPr>
          </a:p>
        </p:txBody>
      </p:sp>
      <p:sp>
        <p:nvSpPr>
          <p:cNvPr id="562" name="Shape 562"/>
          <p:cNvSpPr txBox="1">
            <a:spLocks noGrp="1"/>
          </p:cNvSpPr>
          <p:nvPr>
            <p:ph type="body" idx="1"/>
          </p:nvPr>
        </p:nvSpPr>
        <p:spPr>
          <a:xfrm>
            <a:off x="311700" y="1228675"/>
            <a:ext cx="8520600" cy="3416400"/>
          </a:xfrm>
          <a:prstGeom prst="rect">
            <a:avLst/>
          </a:prstGeom>
        </p:spPr>
        <p:txBody>
          <a:bodyPr spcFirstLastPara="1" wrap="square" lIns="91425" tIns="91425" rIns="91425" bIns="91425" anchor="t" anchorCtr="0">
            <a:noAutofit/>
          </a:bodyPr>
          <a:lstStyle/>
          <a:p>
            <a:pPr marL="457200" lvl="0" indent="-381000" rtl="0">
              <a:spcBef>
                <a:spcPts val="640"/>
              </a:spcBef>
              <a:spcAft>
                <a:spcPts val="0"/>
              </a:spcAft>
              <a:buClr>
                <a:srgbClr val="000000"/>
              </a:buClr>
              <a:buSzPts val="2400"/>
              <a:buFont typeface="Arial"/>
              <a:buChar char="•"/>
            </a:pPr>
            <a:r>
              <a:rPr lang="en" sz="2400">
                <a:solidFill>
                  <a:srgbClr val="000000"/>
                </a:solidFill>
                <a:latin typeface="Arial"/>
                <a:ea typeface="Arial"/>
                <a:cs typeface="Arial"/>
                <a:sym typeface="Arial"/>
              </a:rPr>
              <a:t>Collects historical data</a:t>
            </a:r>
            <a:endParaRPr sz="2400">
              <a:solidFill>
                <a:srgbClr val="000000"/>
              </a:solidFill>
              <a:latin typeface="Arial"/>
              <a:ea typeface="Arial"/>
              <a:cs typeface="Arial"/>
              <a:sym typeface="Arial"/>
            </a:endParaRPr>
          </a:p>
          <a:p>
            <a:pPr marL="457200" lvl="0" indent="-381000" rtl="0">
              <a:spcBef>
                <a:spcPts val="0"/>
              </a:spcBef>
              <a:spcAft>
                <a:spcPts val="0"/>
              </a:spcAft>
              <a:buClr>
                <a:srgbClr val="000000"/>
              </a:buClr>
              <a:buSzPts val="2400"/>
              <a:buFont typeface="Arial"/>
              <a:buChar char="•"/>
            </a:pPr>
            <a:r>
              <a:rPr lang="en" sz="2400">
                <a:solidFill>
                  <a:srgbClr val="000000"/>
                </a:solidFill>
                <a:latin typeface="Arial"/>
                <a:ea typeface="Arial"/>
                <a:cs typeface="Arial"/>
                <a:sym typeface="Arial"/>
              </a:rPr>
              <a:t>Data pulled monthly: active members, recent renewals, lapsing soon and recent joins</a:t>
            </a:r>
            <a:endParaRPr sz="2400">
              <a:solidFill>
                <a:srgbClr val="000000"/>
              </a:solidFill>
              <a:latin typeface="Arial"/>
              <a:ea typeface="Arial"/>
              <a:cs typeface="Arial"/>
              <a:sym typeface="Arial"/>
            </a:endParaRPr>
          </a:p>
          <a:p>
            <a:pPr marL="457200" lvl="0" indent="-381000" rtl="0">
              <a:spcBef>
                <a:spcPts val="0"/>
              </a:spcBef>
              <a:spcAft>
                <a:spcPts val="0"/>
              </a:spcAft>
              <a:buClr>
                <a:srgbClr val="000000"/>
              </a:buClr>
              <a:buSzPts val="2400"/>
              <a:buFont typeface="Arial"/>
              <a:buChar char="•"/>
            </a:pPr>
            <a:r>
              <a:rPr lang="en" sz="2400">
                <a:solidFill>
                  <a:srgbClr val="000000"/>
                </a:solidFill>
                <a:latin typeface="Arial"/>
                <a:ea typeface="Arial"/>
                <a:cs typeface="Arial"/>
                <a:sym typeface="Arial"/>
              </a:rPr>
              <a:t>Data for events: guest list compared to active members list</a:t>
            </a:r>
            <a:endParaRPr sz="2400">
              <a:solidFill>
                <a:srgbClr val="000000"/>
              </a:solidFill>
              <a:latin typeface="Arial"/>
              <a:ea typeface="Arial"/>
              <a:cs typeface="Arial"/>
              <a:sym typeface="Arial"/>
            </a:endParaRPr>
          </a:p>
          <a:p>
            <a:pPr marL="457200" lvl="0" indent="-381000" rtl="0">
              <a:spcBef>
                <a:spcPts val="0"/>
              </a:spcBef>
              <a:spcAft>
                <a:spcPts val="0"/>
              </a:spcAft>
              <a:buClr>
                <a:srgbClr val="000000"/>
              </a:buClr>
              <a:buSzPts val="2400"/>
              <a:buFont typeface="Arial"/>
              <a:buChar char="•"/>
            </a:pPr>
            <a:r>
              <a:rPr lang="en" sz="2400">
                <a:solidFill>
                  <a:srgbClr val="000000"/>
                </a:solidFill>
                <a:latin typeface="Arial"/>
                <a:ea typeface="Arial"/>
                <a:cs typeface="Arial"/>
                <a:sym typeface="Arial"/>
              </a:rPr>
              <a:t>Six month follow-up</a:t>
            </a:r>
            <a:endParaRPr sz="2400">
              <a:solidFill>
                <a:srgbClr val="000000"/>
              </a:solidFill>
              <a:latin typeface="Arial"/>
              <a:ea typeface="Arial"/>
              <a:cs typeface="Arial"/>
              <a:sym typeface="Arial"/>
            </a:endParaRPr>
          </a:p>
          <a:p>
            <a:pPr marL="457200" lvl="0" indent="-381000" rtl="0">
              <a:spcBef>
                <a:spcPts val="0"/>
              </a:spcBef>
              <a:spcAft>
                <a:spcPts val="0"/>
              </a:spcAft>
              <a:buClr>
                <a:srgbClr val="000000"/>
              </a:buClr>
              <a:buSzPts val="2400"/>
              <a:buFont typeface="Arial"/>
              <a:buChar char="•"/>
            </a:pPr>
            <a:r>
              <a:rPr lang="en" sz="2400">
                <a:solidFill>
                  <a:srgbClr val="000000"/>
                </a:solidFill>
                <a:latin typeface="Arial"/>
                <a:ea typeface="Arial"/>
                <a:cs typeface="Arial"/>
                <a:sym typeface="Arial"/>
              </a:rPr>
              <a:t>Data as requested by board members</a:t>
            </a:r>
            <a:endParaRPr sz="2400">
              <a:solidFill>
                <a:srgbClr val="000000"/>
              </a:solidFill>
              <a:latin typeface="Arial"/>
              <a:ea typeface="Arial"/>
              <a:cs typeface="Arial"/>
              <a:sym typeface="Arial"/>
            </a:endParaRPr>
          </a:p>
        </p:txBody>
      </p:sp>
      <p:pic>
        <p:nvPicPr>
          <p:cNvPr id="563" name="Shape 563"/>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567"/>
        <p:cNvGrpSpPr/>
        <p:nvPr/>
      </p:nvGrpSpPr>
      <p:grpSpPr>
        <a:xfrm>
          <a:off x="0" y="0"/>
          <a:ext cx="0" cy="0"/>
          <a:chOff x="0" y="0"/>
          <a:chExt cx="0" cy="0"/>
        </a:xfrm>
      </p:grpSpPr>
      <p:sp>
        <p:nvSpPr>
          <p:cNvPr id="568" name="Shape 568"/>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69" name="Shape 569"/>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570" name="Shape 570"/>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46</a:t>
            </a:fld>
            <a:endParaRPr sz="900" b="1" i="0" u="none" strike="noStrike" cap="none">
              <a:solidFill>
                <a:schemeClr val="dk1"/>
              </a:solidFill>
              <a:latin typeface="Arial"/>
              <a:ea typeface="Arial"/>
              <a:cs typeface="Arial"/>
              <a:sym typeface="Arial"/>
            </a:endParaRPr>
          </a:p>
        </p:txBody>
      </p:sp>
      <p:sp>
        <p:nvSpPr>
          <p:cNvPr id="571" name="Shape 571"/>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Director of Member Research</a:t>
            </a:r>
            <a:endParaRPr b="1">
              <a:latin typeface="Arial"/>
              <a:ea typeface="Arial"/>
              <a:cs typeface="Arial"/>
              <a:sym typeface="Arial"/>
            </a:endParaRPr>
          </a:p>
        </p:txBody>
      </p:sp>
      <p:sp>
        <p:nvSpPr>
          <p:cNvPr id="572" name="Shape 572"/>
          <p:cNvSpPr txBox="1">
            <a:spLocks noGrp="1"/>
          </p:cNvSpPr>
          <p:nvPr>
            <p:ph type="body" idx="1"/>
          </p:nvPr>
        </p:nvSpPr>
        <p:spPr>
          <a:xfrm>
            <a:off x="311700" y="1228675"/>
            <a:ext cx="8520600" cy="3416400"/>
          </a:xfrm>
          <a:prstGeom prst="rect">
            <a:avLst/>
          </a:prstGeom>
        </p:spPr>
        <p:txBody>
          <a:bodyPr spcFirstLastPara="1" wrap="square" lIns="91425" tIns="91425" rIns="91425" bIns="91425" anchor="t" anchorCtr="0">
            <a:noAutofit/>
          </a:bodyPr>
          <a:lstStyle/>
          <a:p>
            <a:pPr marL="457200" lvl="0" indent="-381000" rtl="0">
              <a:spcBef>
                <a:spcPts val="640"/>
              </a:spcBef>
              <a:spcAft>
                <a:spcPts val="0"/>
              </a:spcAft>
              <a:buClr>
                <a:srgbClr val="000000"/>
              </a:buClr>
              <a:buSzPts val="2400"/>
              <a:buFont typeface="Arial"/>
              <a:buChar char="•"/>
            </a:pPr>
            <a:r>
              <a:rPr lang="en" sz="2400">
                <a:solidFill>
                  <a:srgbClr val="000000"/>
                </a:solidFill>
                <a:latin typeface="Arial"/>
                <a:ea typeface="Arial"/>
                <a:cs typeface="Arial"/>
                <a:sym typeface="Arial"/>
              </a:rPr>
              <a:t>Collects historical data</a:t>
            </a:r>
            <a:endParaRPr sz="2400">
              <a:solidFill>
                <a:srgbClr val="000000"/>
              </a:solidFill>
              <a:latin typeface="Arial"/>
              <a:ea typeface="Arial"/>
              <a:cs typeface="Arial"/>
              <a:sym typeface="Arial"/>
            </a:endParaRPr>
          </a:p>
          <a:p>
            <a:pPr marL="457200" lvl="0" indent="-381000" rtl="0">
              <a:spcBef>
                <a:spcPts val="0"/>
              </a:spcBef>
              <a:spcAft>
                <a:spcPts val="0"/>
              </a:spcAft>
              <a:buClr>
                <a:srgbClr val="000000"/>
              </a:buClr>
              <a:buSzPts val="2400"/>
              <a:buFont typeface="Arial"/>
              <a:buChar char="•"/>
            </a:pPr>
            <a:r>
              <a:rPr lang="en" sz="2400">
                <a:solidFill>
                  <a:srgbClr val="000000"/>
                </a:solidFill>
                <a:latin typeface="Arial"/>
                <a:ea typeface="Arial"/>
                <a:cs typeface="Arial"/>
                <a:sym typeface="Arial"/>
              </a:rPr>
              <a:t>Data pulled monthly: active members, recent renewals, lapsing soon and recent joins</a:t>
            </a:r>
            <a:endParaRPr sz="2400">
              <a:solidFill>
                <a:srgbClr val="000000"/>
              </a:solidFill>
              <a:latin typeface="Arial"/>
              <a:ea typeface="Arial"/>
              <a:cs typeface="Arial"/>
              <a:sym typeface="Arial"/>
            </a:endParaRPr>
          </a:p>
          <a:p>
            <a:pPr marL="457200" lvl="0" indent="-381000" rtl="0">
              <a:spcBef>
                <a:spcPts val="0"/>
              </a:spcBef>
              <a:spcAft>
                <a:spcPts val="0"/>
              </a:spcAft>
              <a:buClr>
                <a:srgbClr val="000000"/>
              </a:buClr>
              <a:buSzPts val="2400"/>
              <a:buFont typeface="Arial"/>
              <a:buChar char="•"/>
            </a:pPr>
            <a:r>
              <a:rPr lang="en" sz="2400">
                <a:solidFill>
                  <a:srgbClr val="000000"/>
                </a:solidFill>
                <a:latin typeface="Arial"/>
                <a:ea typeface="Arial"/>
                <a:cs typeface="Arial"/>
                <a:sym typeface="Arial"/>
              </a:rPr>
              <a:t>Data for events: guest list compared to active members list</a:t>
            </a:r>
            <a:endParaRPr sz="2400">
              <a:solidFill>
                <a:srgbClr val="000000"/>
              </a:solidFill>
              <a:latin typeface="Arial"/>
              <a:ea typeface="Arial"/>
              <a:cs typeface="Arial"/>
              <a:sym typeface="Arial"/>
            </a:endParaRPr>
          </a:p>
          <a:p>
            <a:pPr marL="457200" lvl="0" indent="-381000" rtl="0">
              <a:spcBef>
                <a:spcPts val="0"/>
              </a:spcBef>
              <a:spcAft>
                <a:spcPts val="0"/>
              </a:spcAft>
              <a:buClr>
                <a:srgbClr val="000000"/>
              </a:buClr>
              <a:buSzPts val="2400"/>
              <a:buFont typeface="Arial"/>
              <a:buChar char="•"/>
            </a:pPr>
            <a:r>
              <a:rPr lang="en" sz="2400">
                <a:solidFill>
                  <a:srgbClr val="000000"/>
                </a:solidFill>
                <a:latin typeface="Arial"/>
                <a:ea typeface="Arial"/>
                <a:cs typeface="Arial"/>
                <a:sym typeface="Arial"/>
              </a:rPr>
              <a:t>Six month follow-up</a:t>
            </a:r>
            <a:endParaRPr sz="2400">
              <a:solidFill>
                <a:srgbClr val="000000"/>
              </a:solidFill>
              <a:latin typeface="Arial"/>
              <a:ea typeface="Arial"/>
              <a:cs typeface="Arial"/>
              <a:sym typeface="Arial"/>
            </a:endParaRPr>
          </a:p>
          <a:p>
            <a:pPr marL="457200" lvl="0" indent="-381000" rtl="0">
              <a:spcBef>
                <a:spcPts val="0"/>
              </a:spcBef>
              <a:spcAft>
                <a:spcPts val="0"/>
              </a:spcAft>
              <a:buClr>
                <a:srgbClr val="000000"/>
              </a:buClr>
              <a:buSzPts val="2400"/>
              <a:buFont typeface="Arial"/>
              <a:buChar char="•"/>
            </a:pPr>
            <a:r>
              <a:rPr lang="en" sz="2400">
                <a:solidFill>
                  <a:srgbClr val="000000"/>
                </a:solidFill>
                <a:latin typeface="Arial"/>
                <a:ea typeface="Arial"/>
                <a:cs typeface="Arial"/>
                <a:sym typeface="Arial"/>
              </a:rPr>
              <a:t>Data as requested by board members</a:t>
            </a:r>
            <a:endParaRPr sz="2400">
              <a:solidFill>
                <a:srgbClr val="000000"/>
              </a:solidFill>
              <a:latin typeface="Arial"/>
              <a:ea typeface="Arial"/>
              <a:cs typeface="Arial"/>
              <a:sym typeface="Arial"/>
            </a:endParaRPr>
          </a:p>
        </p:txBody>
      </p:sp>
      <p:pic>
        <p:nvPicPr>
          <p:cNvPr id="573" name="Shape 573"/>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577"/>
        <p:cNvGrpSpPr/>
        <p:nvPr/>
      </p:nvGrpSpPr>
      <p:grpSpPr>
        <a:xfrm>
          <a:off x="0" y="0"/>
          <a:ext cx="0" cy="0"/>
          <a:chOff x="0" y="0"/>
          <a:chExt cx="0" cy="0"/>
        </a:xfrm>
      </p:grpSpPr>
      <p:sp>
        <p:nvSpPr>
          <p:cNvPr id="578" name="Shape 578"/>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79" name="Shape 579"/>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580" name="Shape 580"/>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47</a:t>
            </a:fld>
            <a:endParaRPr sz="900" b="1" i="0" u="none" strike="noStrike" cap="none">
              <a:solidFill>
                <a:schemeClr val="dk1"/>
              </a:solidFill>
              <a:latin typeface="Arial"/>
              <a:ea typeface="Arial"/>
              <a:cs typeface="Arial"/>
              <a:sym typeface="Arial"/>
            </a:endParaRPr>
          </a:p>
        </p:txBody>
      </p:sp>
      <p:sp>
        <p:nvSpPr>
          <p:cNvPr id="581" name="Shape 581"/>
          <p:cNvSpPr txBox="1"/>
          <p:nvPr/>
        </p:nvSpPr>
        <p:spPr>
          <a:xfrm>
            <a:off x="12375" y="1793675"/>
            <a:ext cx="9084600" cy="1158000"/>
          </a:xfrm>
          <a:prstGeom prst="rect">
            <a:avLst/>
          </a:prstGeom>
          <a:solidFill>
            <a:srgbClr val="3C78D8"/>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a:solidFill>
                  <a:schemeClr val="lt1"/>
                </a:solidFill>
              </a:rPr>
              <a:t>Questions?</a:t>
            </a:r>
            <a:endParaRPr sz="3000">
              <a:solidFill>
                <a:schemeClr val="lt1"/>
              </a:solidFill>
            </a:endParaRPr>
          </a:p>
        </p:txBody>
      </p:sp>
      <p:pic>
        <p:nvPicPr>
          <p:cNvPr id="582" name="Shape 582"/>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r>
              <a:rPr lang="en" sz="900" b="0" i="0" u="none" strike="noStrike" cap="none">
                <a:solidFill>
                  <a:schemeClr val="dk1"/>
                </a:solidFill>
                <a:latin typeface="Arial"/>
                <a:ea typeface="Arial"/>
                <a:cs typeface="Arial"/>
                <a:sym typeface="Arial"/>
              </a:rPr>
              <a:t>Title of presentation and date goes here</a:t>
            </a:r>
            <a:endParaRPr sz="900" b="0" i="0" u="none" strike="noStrike" cap="none">
              <a:solidFill>
                <a:schemeClr val="dk1"/>
              </a:solidFill>
              <a:latin typeface="Arial"/>
              <a:ea typeface="Arial"/>
              <a:cs typeface="Arial"/>
              <a:sym typeface="Arial"/>
            </a:endParaRPr>
          </a:p>
        </p:txBody>
      </p:sp>
      <p:sp>
        <p:nvSpPr>
          <p:cNvPr id="172" name="Shape 172"/>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Qualitative</a:t>
            </a:r>
            <a:endParaRPr b="1">
              <a:latin typeface="Arial"/>
              <a:ea typeface="Arial"/>
              <a:cs typeface="Arial"/>
              <a:sym typeface="Arial"/>
            </a:endParaRPr>
          </a:p>
        </p:txBody>
      </p:sp>
      <p:sp>
        <p:nvSpPr>
          <p:cNvPr id="173" name="Shape 173"/>
          <p:cNvSpPr txBox="1">
            <a:spLocks noGrp="1"/>
          </p:cNvSpPr>
          <p:nvPr>
            <p:ph type="body" idx="1"/>
          </p:nvPr>
        </p:nvSpPr>
        <p:spPr>
          <a:xfrm>
            <a:off x="311700" y="1152475"/>
            <a:ext cx="8520600" cy="1855200"/>
          </a:xfrm>
          <a:prstGeom prst="rect">
            <a:avLst/>
          </a:prstGeom>
        </p:spPr>
        <p:txBody>
          <a:bodyPr spcFirstLastPara="1" wrap="square" lIns="91425" tIns="91425" rIns="91425" bIns="91425" anchor="t" anchorCtr="0">
            <a:noAutofit/>
          </a:bodyPr>
          <a:lstStyle/>
          <a:p>
            <a:pPr marL="457200" lvl="0" indent="-381000" rtl="0">
              <a:spcBef>
                <a:spcPts val="640"/>
              </a:spcBef>
              <a:spcAft>
                <a:spcPts val="0"/>
              </a:spcAft>
              <a:buSzPts val="2400"/>
              <a:buChar char="•"/>
            </a:pPr>
            <a:r>
              <a:rPr lang="en" sz="2400">
                <a:latin typeface="Arial"/>
                <a:ea typeface="Arial"/>
                <a:cs typeface="Arial"/>
                <a:sym typeface="Arial"/>
              </a:rPr>
              <a:t>Qualitative research gathers a significant amount of data from a relatively small group of respondents. It is not analyzed with inferential statistics. </a:t>
            </a:r>
            <a:endParaRPr sz="2400">
              <a:latin typeface="Arial"/>
              <a:ea typeface="Arial"/>
              <a:cs typeface="Arial"/>
              <a:sym typeface="Arial"/>
            </a:endParaRPr>
          </a:p>
          <a:p>
            <a:pPr marL="457200" lvl="0" indent="-381000" rtl="0">
              <a:spcBef>
                <a:spcPts val="0"/>
              </a:spcBef>
              <a:spcAft>
                <a:spcPts val="0"/>
              </a:spcAft>
              <a:buSzPts val="2400"/>
              <a:buChar char="•"/>
            </a:pPr>
            <a:r>
              <a:rPr lang="en" sz="2400">
                <a:latin typeface="Arial"/>
                <a:ea typeface="Arial"/>
                <a:cs typeface="Arial"/>
                <a:sym typeface="Arial"/>
              </a:rPr>
              <a:t>This approach is commonly used to gain insight into people's intentions and perceptions and, importantly the reasons behind those attitudes. </a:t>
            </a:r>
            <a:endParaRPr sz="2400">
              <a:latin typeface="Arial"/>
              <a:ea typeface="Arial"/>
              <a:cs typeface="Arial"/>
              <a:sym typeface="Arial"/>
            </a:endParaRPr>
          </a:p>
          <a:p>
            <a:pPr marL="457200" lvl="0" indent="-381000" rtl="0">
              <a:spcBef>
                <a:spcPts val="0"/>
              </a:spcBef>
              <a:spcAft>
                <a:spcPts val="0"/>
              </a:spcAft>
              <a:buSzPts val="2400"/>
              <a:buChar char="•"/>
            </a:pPr>
            <a:r>
              <a:rPr lang="en" sz="2400">
                <a:latin typeface="Arial"/>
                <a:ea typeface="Arial"/>
                <a:cs typeface="Arial"/>
                <a:sym typeface="Arial"/>
              </a:rPr>
              <a:t>This methodology allows for the deeper exploration of their opinions on a few topics than is generally possible through a quantitative methodology.</a:t>
            </a:r>
            <a:endParaRPr sz="2400">
              <a:latin typeface="Arial"/>
              <a:ea typeface="Arial"/>
              <a:cs typeface="Arial"/>
              <a:sym typeface="Arial"/>
            </a:endParaRPr>
          </a:p>
          <a:p>
            <a:pPr marL="0" lvl="0" indent="0" rtl="0">
              <a:spcBef>
                <a:spcPts val="640"/>
              </a:spcBef>
              <a:spcAft>
                <a:spcPts val="0"/>
              </a:spcAft>
              <a:buNone/>
            </a:pPr>
            <a:endParaRPr sz="2400">
              <a:latin typeface="Arial"/>
              <a:ea typeface="Arial"/>
              <a:cs typeface="Arial"/>
              <a:sym typeface="Arial"/>
            </a:endParaRPr>
          </a:p>
          <a:p>
            <a:pPr marL="0" lvl="0" indent="0" rtl="0">
              <a:spcBef>
                <a:spcPts val="640"/>
              </a:spcBef>
              <a:spcAft>
                <a:spcPts val="0"/>
              </a:spcAft>
              <a:buNone/>
            </a:pPr>
            <a:endParaRPr sz="2400">
              <a:latin typeface="Arial"/>
              <a:ea typeface="Arial"/>
              <a:cs typeface="Arial"/>
              <a:sym typeface="Arial"/>
            </a:endParaRPr>
          </a:p>
          <a:p>
            <a:pPr marL="0" lvl="0" indent="0" rtl="0">
              <a:spcBef>
                <a:spcPts val="640"/>
              </a:spcBef>
              <a:spcAft>
                <a:spcPts val="0"/>
              </a:spcAft>
              <a:buNone/>
            </a:pPr>
            <a:endParaRPr sz="2400">
              <a:latin typeface="Arial"/>
              <a:ea typeface="Arial"/>
              <a:cs typeface="Arial"/>
              <a:sym typeface="Arial"/>
            </a:endParaRPr>
          </a:p>
        </p:txBody>
      </p:sp>
      <p:sp>
        <p:nvSpPr>
          <p:cNvPr id="174" name="Shape 174"/>
          <p:cNvSpPr/>
          <p:nvPr/>
        </p:nvSpPr>
        <p:spPr>
          <a:xfrm>
            <a:off x="0" y="4677398"/>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5" name="Shape 175"/>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5</a:t>
            </a:fld>
            <a:endParaRPr sz="900" b="1" i="0" u="none" strike="noStrike" cap="none">
              <a:solidFill>
                <a:schemeClr val="dk1"/>
              </a:solidFill>
              <a:latin typeface="Arial"/>
              <a:ea typeface="Arial"/>
              <a:cs typeface="Arial"/>
              <a:sym typeface="Arial"/>
            </a:endParaRPr>
          </a:p>
        </p:txBody>
      </p:sp>
      <p:sp>
        <p:nvSpPr>
          <p:cNvPr id="176" name="Shape 176"/>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pic>
        <p:nvPicPr>
          <p:cNvPr id="177" name="Shape 177"/>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83" name="Shape 183"/>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184" name="Shape 184"/>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6</a:t>
            </a:fld>
            <a:endParaRPr sz="900" b="1" i="0" u="none" strike="noStrike" cap="none">
              <a:solidFill>
                <a:schemeClr val="dk1"/>
              </a:solidFill>
              <a:latin typeface="Arial"/>
              <a:ea typeface="Arial"/>
              <a:cs typeface="Arial"/>
              <a:sym typeface="Arial"/>
            </a:endParaRPr>
          </a:p>
        </p:txBody>
      </p:sp>
      <p:sp>
        <p:nvSpPr>
          <p:cNvPr id="185" name="Shape 185"/>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Quantitative</a:t>
            </a:r>
            <a:endParaRPr b="1">
              <a:latin typeface="Arial"/>
              <a:ea typeface="Arial"/>
              <a:cs typeface="Arial"/>
              <a:sym typeface="Arial"/>
            </a:endParaRPr>
          </a:p>
        </p:txBody>
      </p:sp>
      <p:sp>
        <p:nvSpPr>
          <p:cNvPr id="186" name="Shape 18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81000" rtl="0">
              <a:spcBef>
                <a:spcPts val="640"/>
              </a:spcBef>
              <a:spcAft>
                <a:spcPts val="0"/>
              </a:spcAft>
              <a:buSzPts val="2400"/>
              <a:buChar char="•"/>
            </a:pPr>
            <a:r>
              <a:rPr lang="en" sz="2400">
                <a:latin typeface="Arial"/>
                <a:ea typeface="Arial"/>
                <a:cs typeface="Arial"/>
                <a:sym typeface="Arial"/>
              </a:rPr>
              <a:t>Quantitative market research follows a systematic approach to collect and analyze information. </a:t>
            </a:r>
            <a:endParaRPr sz="2400">
              <a:latin typeface="Arial"/>
              <a:ea typeface="Arial"/>
              <a:cs typeface="Arial"/>
              <a:sym typeface="Arial"/>
            </a:endParaRPr>
          </a:p>
          <a:p>
            <a:pPr marL="457200" lvl="0" indent="-381000" rtl="0">
              <a:spcBef>
                <a:spcPts val="0"/>
              </a:spcBef>
              <a:spcAft>
                <a:spcPts val="0"/>
              </a:spcAft>
              <a:buSzPts val="2400"/>
              <a:buChar char="•"/>
            </a:pPr>
            <a:r>
              <a:rPr lang="en" sz="2400">
                <a:latin typeface="Arial"/>
                <a:ea typeface="Arial"/>
                <a:cs typeface="Arial"/>
                <a:sym typeface="Arial"/>
              </a:rPr>
              <a:t>The information is gathered in carefully structured ways and is analyzed with inferential statistics. </a:t>
            </a:r>
            <a:endParaRPr sz="2400">
              <a:latin typeface="Arial"/>
              <a:ea typeface="Arial"/>
              <a:cs typeface="Arial"/>
              <a:sym typeface="Arial"/>
            </a:endParaRPr>
          </a:p>
          <a:p>
            <a:pPr marL="0" lvl="0" indent="0" rtl="0">
              <a:spcBef>
                <a:spcPts val="640"/>
              </a:spcBef>
              <a:spcAft>
                <a:spcPts val="0"/>
              </a:spcAft>
              <a:buNone/>
            </a:pPr>
            <a:endParaRPr sz="2400">
              <a:latin typeface="Arial"/>
              <a:ea typeface="Arial"/>
              <a:cs typeface="Arial"/>
              <a:sym typeface="Arial"/>
            </a:endParaRPr>
          </a:p>
          <a:p>
            <a:pPr marL="0" lvl="0" indent="0" rtl="0">
              <a:spcBef>
                <a:spcPts val="640"/>
              </a:spcBef>
              <a:spcAft>
                <a:spcPts val="0"/>
              </a:spcAft>
              <a:buNone/>
            </a:pPr>
            <a:endParaRPr sz="2400">
              <a:latin typeface="Arial"/>
              <a:ea typeface="Arial"/>
              <a:cs typeface="Arial"/>
              <a:sym typeface="Arial"/>
            </a:endParaRPr>
          </a:p>
          <a:p>
            <a:pPr marL="0" lvl="0" indent="0" rtl="0">
              <a:spcBef>
                <a:spcPts val="640"/>
              </a:spcBef>
              <a:spcAft>
                <a:spcPts val="0"/>
              </a:spcAft>
              <a:buNone/>
            </a:pPr>
            <a:endParaRPr sz="2400">
              <a:latin typeface="Arial"/>
              <a:ea typeface="Arial"/>
              <a:cs typeface="Arial"/>
              <a:sym typeface="Arial"/>
            </a:endParaRPr>
          </a:p>
        </p:txBody>
      </p:sp>
      <p:pic>
        <p:nvPicPr>
          <p:cNvPr id="187" name="Shape 187"/>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3" name="Shape 193"/>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194" name="Shape 194"/>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7</a:t>
            </a:fld>
            <a:endParaRPr sz="900" b="1" i="0" u="none" strike="noStrike" cap="none">
              <a:solidFill>
                <a:schemeClr val="dk1"/>
              </a:solidFill>
              <a:latin typeface="Arial"/>
              <a:ea typeface="Arial"/>
              <a:cs typeface="Arial"/>
              <a:sym typeface="Arial"/>
            </a:endParaRPr>
          </a:p>
        </p:txBody>
      </p:sp>
      <p:sp>
        <p:nvSpPr>
          <p:cNvPr id="195" name="Shape 195"/>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Methodological Considerations</a:t>
            </a:r>
            <a:endParaRPr b="1">
              <a:latin typeface="Arial"/>
              <a:ea typeface="Arial"/>
              <a:cs typeface="Arial"/>
              <a:sym typeface="Arial"/>
            </a:endParaRPr>
          </a:p>
        </p:txBody>
      </p:sp>
      <p:sp>
        <p:nvSpPr>
          <p:cNvPr id="196" name="Shape 19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81000" rtl="0">
              <a:spcBef>
                <a:spcPts val="640"/>
              </a:spcBef>
              <a:spcAft>
                <a:spcPts val="0"/>
              </a:spcAft>
              <a:buSzPts val="2400"/>
              <a:buFont typeface="Arial"/>
              <a:buChar char="•"/>
            </a:pPr>
            <a:r>
              <a:rPr lang="en" sz="2400">
                <a:latin typeface="Arial"/>
                <a:ea typeface="Arial"/>
                <a:cs typeface="Arial"/>
                <a:sym typeface="Arial"/>
              </a:rPr>
              <a:t>Research supplier (third party) vs. in-house </a:t>
            </a:r>
            <a:endParaRPr sz="2400">
              <a:latin typeface="Arial"/>
              <a:ea typeface="Arial"/>
              <a:cs typeface="Arial"/>
              <a:sym typeface="Arial"/>
            </a:endParaRPr>
          </a:p>
          <a:p>
            <a:pPr marL="457200" lvl="0" indent="-381000" rtl="0">
              <a:spcBef>
                <a:spcPts val="0"/>
              </a:spcBef>
              <a:spcAft>
                <a:spcPts val="0"/>
              </a:spcAft>
              <a:buSzPts val="2400"/>
              <a:buFont typeface="Arial"/>
              <a:buChar char="•"/>
            </a:pPr>
            <a:r>
              <a:rPr lang="en" sz="2400">
                <a:latin typeface="Arial"/>
                <a:ea typeface="Arial"/>
                <a:cs typeface="Arial"/>
                <a:sym typeface="Arial"/>
              </a:rPr>
              <a:t>Online / paper </a:t>
            </a:r>
            <a:endParaRPr sz="2400">
              <a:latin typeface="Arial"/>
              <a:ea typeface="Arial"/>
              <a:cs typeface="Arial"/>
              <a:sym typeface="Arial"/>
            </a:endParaRPr>
          </a:p>
          <a:p>
            <a:pPr marL="457200" lvl="0" indent="-381000" rtl="0">
              <a:spcBef>
                <a:spcPts val="0"/>
              </a:spcBef>
              <a:spcAft>
                <a:spcPts val="0"/>
              </a:spcAft>
              <a:buSzPts val="2400"/>
              <a:buFont typeface="Arial"/>
              <a:buChar char="•"/>
            </a:pPr>
            <a:r>
              <a:rPr lang="en" sz="2400">
                <a:latin typeface="Arial"/>
                <a:ea typeface="Arial"/>
                <a:cs typeface="Arial"/>
                <a:sym typeface="Arial"/>
              </a:rPr>
              <a:t>Timeframe / field window</a:t>
            </a:r>
            <a:endParaRPr sz="2400">
              <a:latin typeface="Arial"/>
              <a:ea typeface="Arial"/>
              <a:cs typeface="Arial"/>
              <a:sym typeface="Arial"/>
            </a:endParaRPr>
          </a:p>
          <a:p>
            <a:pPr marL="914400" lvl="1" indent="-381000" rtl="0">
              <a:spcBef>
                <a:spcPts val="0"/>
              </a:spcBef>
              <a:spcAft>
                <a:spcPts val="0"/>
              </a:spcAft>
              <a:buSzPts val="2400"/>
              <a:buFont typeface="Arial"/>
              <a:buChar char="–"/>
            </a:pPr>
            <a:r>
              <a:rPr lang="en" sz="2400">
                <a:latin typeface="Arial"/>
                <a:ea typeface="Arial"/>
                <a:cs typeface="Arial"/>
                <a:sym typeface="Arial"/>
              </a:rPr>
              <a:t>Membership survey (April/May)</a:t>
            </a:r>
            <a:endParaRPr sz="2400">
              <a:latin typeface="Arial"/>
              <a:ea typeface="Arial"/>
              <a:cs typeface="Arial"/>
              <a:sym typeface="Arial"/>
            </a:endParaRPr>
          </a:p>
          <a:p>
            <a:pPr marL="914400" lvl="1" indent="-381000" rtl="0">
              <a:spcBef>
                <a:spcPts val="0"/>
              </a:spcBef>
              <a:spcAft>
                <a:spcPts val="0"/>
              </a:spcAft>
              <a:buSzPts val="2400"/>
              <a:buFont typeface="Arial"/>
              <a:buChar char="–"/>
            </a:pPr>
            <a:r>
              <a:rPr lang="en" sz="2400">
                <a:latin typeface="Arial"/>
                <a:ea typeface="Arial"/>
                <a:cs typeface="Arial"/>
                <a:sym typeface="Arial"/>
              </a:rPr>
              <a:t>Chapter Leader/Board survey (December/January)</a:t>
            </a:r>
            <a:endParaRPr sz="2400">
              <a:latin typeface="Arial"/>
              <a:ea typeface="Arial"/>
              <a:cs typeface="Arial"/>
              <a:sym typeface="Arial"/>
            </a:endParaRPr>
          </a:p>
          <a:p>
            <a:pPr marL="914400" lvl="1" indent="-381000" rtl="0">
              <a:spcBef>
                <a:spcPts val="0"/>
              </a:spcBef>
              <a:spcAft>
                <a:spcPts val="0"/>
              </a:spcAft>
              <a:buSzPts val="2400"/>
              <a:buFont typeface="Arial"/>
              <a:buChar char="–"/>
            </a:pPr>
            <a:r>
              <a:rPr lang="en" sz="2400">
                <a:latin typeface="Arial"/>
                <a:ea typeface="Arial"/>
                <a:cs typeface="Arial"/>
                <a:sym typeface="Arial"/>
              </a:rPr>
              <a:t>Event specific (online / paper)</a:t>
            </a:r>
            <a:endParaRPr sz="2400">
              <a:latin typeface="Arial"/>
              <a:ea typeface="Arial"/>
              <a:cs typeface="Arial"/>
              <a:sym typeface="Arial"/>
            </a:endParaRPr>
          </a:p>
          <a:p>
            <a:pPr marL="457200" lvl="0" indent="-381000" rtl="0">
              <a:spcBef>
                <a:spcPts val="0"/>
              </a:spcBef>
              <a:spcAft>
                <a:spcPts val="0"/>
              </a:spcAft>
              <a:buSzPts val="2400"/>
              <a:buFont typeface="Arial"/>
              <a:buChar char="•"/>
            </a:pPr>
            <a:r>
              <a:rPr lang="en" sz="2400">
                <a:latin typeface="Arial"/>
                <a:ea typeface="Arial"/>
                <a:cs typeface="Arial"/>
                <a:sym typeface="Arial"/>
              </a:rPr>
              <a:t>Incentives (prize draw)</a:t>
            </a:r>
            <a:endParaRPr sz="2400">
              <a:latin typeface="Arial"/>
              <a:ea typeface="Arial"/>
              <a:cs typeface="Arial"/>
              <a:sym typeface="Arial"/>
            </a:endParaRPr>
          </a:p>
          <a:p>
            <a:pPr marL="457200" lvl="0" indent="-381000" rtl="0">
              <a:spcBef>
                <a:spcPts val="0"/>
              </a:spcBef>
              <a:spcAft>
                <a:spcPts val="0"/>
              </a:spcAft>
              <a:buSzPts val="2400"/>
              <a:buFont typeface="Arial"/>
              <a:buChar char="•"/>
            </a:pPr>
            <a:r>
              <a:rPr lang="en" sz="2400">
                <a:latin typeface="Arial"/>
                <a:ea typeface="Arial"/>
                <a:cs typeface="Arial"/>
                <a:sym typeface="Arial"/>
              </a:rPr>
              <a:t>Quality or goodness of sample </a:t>
            </a:r>
            <a:endParaRPr sz="2400">
              <a:latin typeface="Arial"/>
              <a:ea typeface="Arial"/>
              <a:cs typeface="Arial"/>
              <a:sym typeface="Arial"/>
            </a:endParaRPr>
          </a:p>
          <a:p>
            <a:pPr marL="457200" lvl="0" indent="0" rtl="0">
              <a:spcBef>
                <a:spcPts val="640"/>
              </a:spcBef>
              <a:spcAft>
                <a:spcPts val="0"/>
              </a:spcAft>
              <a:buNone/>
            </a:pPr>
            <a:endParaRPr sz="1800">
              <a:latin typeface="Arial"/>
              <a:ea typeface="Arial"/>
              <a:cs typeface="Arial"/>
              <a:sym typeface="Arial"/>
            </a:endParaRPr>
          </a:p>
          <a:p>
            <a:pPr marL="0" lvl="0" indent="0" rtl="0">
              <a:spcBef>
                <a:spcPts val="640"/>
              </a:spcBef>
              <a:spcAft>
                <a:spcPts val="0"/>
              </a:spcAft>
              <a:buNone/>
            </a:pPr>
            <a:endParaRPr sz="1800">
              <a:latin typeface="Arial"/>
              <a:ea typeface="Arial"/>
              <a:cs typeface="Arial"/>
              <a:sym typeface="Arial"/>
            </a:endParaRPr>
          </a:p>
          <a:p>
            <a:pPr marL="0" lvl="0" indent="0" rtl="0">
              <a:spcBef>
                <a:spcPts val="640"/>
              </a:spcBef>
              <a:spcAft>
                <a:spcPts val="0"/>
              </a:spcAft>
              <a:buNone/>
            </a:pPr>
            <a:endParaRPr sz="1800">
              <a:latin typeface="Arial"/>
              <a:ea typeface="Arial"/>
              <a:cs typeface="Arial"/>
              <a:sym typeface="Arial"/>
            </a:endParaRPr>
          </a:p>
        </p:txBody>
      </p:sp>
      <p:pic>
        <p:nvPicPr>
          <p:cNvPr id="197" name="Shape 197"/>
          <p:cNvPicPr preferRelativeResize="0"/>
          <p:nvPr/>
        </p:nvPicPr>
        <p:blipFill>
          <a:blip r:embed="rId3">
            <a:alphaModFix/>
          </a:blip>
          <a:stretch>
            <a:fillRect/>
          </a:stretch>
        </p:blipFill>
        <p:spPr>
          <a:xfrm>
            <a:off x="112300" y="4669075"/>
            <a:ext cx="1749808" cy="3921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03" name="Shape 203"/>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204" name="Shape 204"/>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8</a:t>
            </a:fld>
            <a:endParaRPr sz="900" b="1" i="0" u="none" strike="noStrike" cap="none">
              <a:solidFill>
                <a:schemeClr val="dk1"/>
              </a:solidFill>
              <a:latin typeface="Arial"/>
              <a:ea typeface="Arial"/>
              <a:cs typeface="Arial"/>
              <a:sym typeface="Arial"/>
            </a:endParaRPr>
          </a:p>
        </p:txBody>
      </p:sp>
      <p:pic>
        <p:nvPicPr>
          <p:cNvPr id="205" name="Shape 205" descr="IABC-full-logos.ai"/>
          <p:cNvPicPr preferRelativeResize="0"/>
          <p:nvPr/>
        </p:nvPicPr>
        <p:blipFill rotWithShape="1">
          <a:blip r:embed="rId3">
            <a:alphaModFix/>
          </a:blip>
          <a:srcRect/>
          <a:stretch/>
        </p:blipFill>
        <p:spPr>
          <a:xfrm>
            <a:off x="189276" y="4399598"/>
            <a:ext cx="2123100" cy="1030200"/>
          </a:xfrm>
          <a:prstGeom prst="rect">
            <a:avLst/>
          </a:prstGeom>
          <a:noFill/>
          <a:ln>
            <a:noFill/>
          </a:ln>
        </p:spPr>
      </p:pic>
      <p:sp>
        <p:nvSpPr>
          <p:cNvPr id="206" name="Shape 206"/>
          <p:cNvSpPr txBox="1"/>
          <p:nvPr/>
        </p:nvSpPr>
        <p:spPr>
          <a:xfrm>
            <a:off x="12375" y="1793675"/>
            <a:ext cx="9084600" cy="1702200"/>
          </a:xfrm>
          <a:prstGeom prst="rect">
            <a:avLst/>
          </a:prstGeom>
          <a:solidFill>
            <a:srgbClr val="3C78D8"/>
          </a:solidFill>
          <a:ln>
            <a:noFill/>
          </a:ln>
        </p:spPr>
        <p:txBody>
          <a:bodyPr spcFirstLastPara="1" wrap="square" lIns="91425" tIns="91425" rIns="91425" bIns="91425" anchor="ctr" anchorCtr="0">
            <a:noAutofit/>
          </a:bodyPr>
          <a:lstStyle/>
          <a:p>
            <a:pPr marL="0" lvl="0" indent="0" algn="ctr">
              <a:spcBef>
                <a:spcPts val="0"/>
              </a:spcBef>
              <a:spcAft>
                <a:spcPts val="0"/>
              </a:spcAft>
              <a:buNone/>
            </a:pPr>
            <a:r>
              <a:rPr lang="en" sz="3000">
                <a:solidFill>
                  <a:schemeClr val="lt1"/>
                </a:solidFill>
              </a:rPr>
              <a:t>What is membership satisfaction and how do you measure it?</a:t>
            </a:r>
            <a:endParaRPr sz="3000">
              <a:solidFill>
                <a:schemeClr val="l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p:nvPr/>
        </p:nvSpPr>
        <p:spPr>
          <a:xfrm>
            <a:off x="0" y="4669073"/>
            <a:ext cx="9144000" cy="474600"/>
          </a:xfrm>
          <a:prstGeom prst="rect">
            <a:avLst/>
          </a:prstGeom>
          <a:solidFill>
            <a:schemeClr val="lt2"/>
          </a:solidFill>
          <a:ln>
            <a:noFill/>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12" name="Shape 212"/>
          <p:cNvSpPr txBox="1">
            <a:spLocks noGrp="1"/>
          </p:cNvSpPr>
          <p:nvPr>
            <p:ph type="ftr" idx="11"/>
          </p:nvPr>
        </p:nvSpPr>
        <p:spPr>
          <a:xfrm>
            <a:off x="3124199" y="4767263"/>
            <a:ext cx="5334000" cy="2739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chemeClr val="dk1"/>
              </a:buClr>
              <a:buFont typeface="Arial"/>
              <a:buNone/>
            </a:pPr>
            <a:r>
              <a:rPr lang="en" sz="900">
                <a:solidFill>
                  <a:schemeClr val="dk1"/>
                </a:solidFill>
                <a:latin typeface="Arial"/>
                <a:ea typeface="Arial"/>
                <a:cs typeface="Arial"/>
                <a:sym typeface="Arial"/>
              </a:rPr>
              <a:t>Using Data to Build Member Programs &amp; Services</a:t>
            </a:r>
            <a:endParaRPr sz="900" b="0" i="0" u="none" strike="noStrike" cap="none">
              <a:solidFill>
                <a:schemeClr val="dk1"/>
              </a:solidFill>
              <a:latin typeface="Arial"/>
              <a:ea typeface="Arial"/>
              <a:cs typeface="Arial"/>
              <a:sym typeface="Arial"/>
            </a:endParaRPr>
          </a:p>
        </p:txBody>
      </p:sp>
      <p:sp>
        <p:nvSpPr>
          <p:cNvPr id="213" name="Shape 213"/>
          <p:cNvSpPr txBox="1">
            <a:spLocks noGrp="1"/>
          </p:cNvSpPr>
          <p:nvPr>
            <p:ph type="sldNum" idx="12"/>
          </p:nvPr>
        </p:nvSpPr>
        <p:spPr>
          <a:xfrm>
            <a:off x="8269105" y="4767263"/>
            <a:ext cx="591900" cy="273900"/>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 sz="900" b="1" i="0" u="none" strike="noStrike" cap="none">
                <a:solidFill>
                  <a:schemeClr val="dk1"/>
                </a:solidFill>
                <a:latin typeface="Arial"/>
                <a:ea typeface="Arial"/>
                <a:cs typeface="Arial"/>
                <a:sym typeface="Arial"/>
              </a:rPr>
              <a:t>9</a:t>
            </a:fld>
            <a:endParaRPr sz="900" b="1" i="0" u="none" strike="noStrike" cap="none">
              <a:solidFill>
                <a:schemeClr val="dk1"/>
              </a:solidFill>
              <a:latin typeface="Arial"/>
              <a:ea typeface="Arial"/>
              <a:cs typeface="Arial"/>
              <a:sym typeface="Arial"/>
            </a:endParaRPr>
          </a:p>
        </p:txBody>
      </p:sp>
      <p:sp>
        <p:nvSpPr>
          <p:cNvPr id="214" name="Shape 214"/>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latin typeface="Arial"/>
                <a:ea typeface="Arial"/>
                <a:cs typeface="Arial"/>
                <a:sym typeface="Arial"/>
              </a:rPr>
              <a:t>Membership Satisfaction </a:t>
            </a:r>
            <a:endParaRPr b="1">
              <a:latin typeface="Arial"/>
              <a:ea typeface="Arial"/>
              <a:cs typeface="Arial"/>
              <a:sym typeface="Arial"/>
            </a:endParaRPr>
          </a:p>
        </p:txBody>
      </p:sp>
      <p:sp>
        <p:nvSpPr>
          <p:cNvPr id="215" name="Shape 2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640"/>
              </a:spcBef>
              <a:spcAft>
                <a:spcPts val="0"/>
              </a:spcAft>
              <a:buNone/>
            </a:pPr>
            <a:endParaRPr>
              <a:latin typeface="Arial"/>
              <a:ea typeface="Arial"/>
              <a:cs typeface="Arial"/>
              <a:sym typeface="Arial"/>
            </a:endParaRPr>
          </a:p>
          <a:p>
            <a:pPr marL="457200" lvl="0" indent="0" rtl="0">
              <a:spcBef>
                <a:spcPts val="640"/>
              </a:spcBef>
              <a:spcAft>
                <a:spcPts val="0"/>
              </a:spcAft>
              <a:buNone/>
            </a:pPr>
            <a:endParaRPr>
              <a:latin typeface="Arial"/>
              <a:ea typeface="Arial"/>
              <a:cs typeface="Arial"/>
              <a:sym typeface="Arial"/>
            </a:endParaRPr>
          </a:p>
          <a:p>
            <a:pPr marL="0" lvl="0" indent="0" rtl="0">
              <a:spcBef>
                <a:spcPts val="640"/>
              </a:spcBef>
              <a:spcAft>
                <a:spcPts val="0"/>
              </a:spcAft>
              <a:buNone/>
            </a:pPr>
            <a:endParaRPr>
              <a:latin typeface="Arial"/>
              <a:ea typeface="Arial"/>
              <a:cs typeface="Arial"/>
              <a:sym typeface="Arial"/>
            </a:endParaRPr>
          </a:p>
          <a:p>
            <a:pPr marL="0" lvl="0" indent="0" rtl="0">
              <a:spcBef>
                <a:spcPts val="640"/>
              </a:spcBef>
              <a:spcAft>
                <a:spcPts val="0"/>
              </a:spcAft>
              <a:buNone/>
            </a:pPr>
            <a:endParaRPr>
              <a:latin typeface="Arial"/>
              <a:ea typeface="Arial"/>
              <a:cs typeface="Arial"/>
              <a:sym typeface="Arial"/>
            </a:endParaRPr>
          </a:p>
        </p:txBody>
      </p:sp>
      <p:pic>
        <p:nvPicPr>
          <p:cNvPr id="216" name="Shape 216"/>
          <p:cNvPicPr preferRelativeResize="0"/>
          <p:nvPr/>
        </p:nvPicPr>
        <p:blipFill>
          <a:blip r:embed="rId3">
            <a:alphaModFix/>
          </a:blip>
          <a:stretch>
            <a:fillRect/>
          </a:stretch>
        </p:blipFill>
        <p:spPr>
          <a:xfrm>
            <a:off x="311700" y="3490950"/>
            <a:ext cx="3800475" cy="781050"/>
          </a:xfrm>
          <a:prstGeom prst="rect">
            <a:avLst/>
          </a:prstGeom>
          <a:noFill/>
          <a:ln>
            <a:noFill/>
          </a:ln>
        </p:spPr>
      </p:pic>
      <p:sp>
        <p:nvSpPr>
          <p:cNvPr id="217" name="Shape 217"/>
          <p:cNvSpPr txBox="1"/>
          <p:nvPr/>
        </p:nvSpPr>
        <p:spPr>
          <a:xfrm>
            <a:off x="311700" y="1139575"/>
            <a:ext cx="3948600" cy="1856100"/>
          </a:xfrm>
          <a:prstGeom prst="rect">
            <a:avLst/>
          </a:prstGeom>
          <a:noFill/>
          <a:ln>
            <a:noFill/>
          </a:ln>
        </p:spPr>
        <p:txBody>
          <a:bodyPr spcFirstLastPara="1" wrap="square" lIns="91425" tIns="91425" rIns="91425" bIns="91425" anchor="t" anchorCtr="0">
            <a:noAutofit/>
          </a:bodyPr>
          <a:lstStyle/>
          <a:p>
            <a:pPr marL="0" lvl="0" indent="0" rtl="0">
              <a:lnSpc>
                <a:spcPct val="115000"/>
              </a:lnSpc>
              <a:spcBef>
                <a:spcPts val="1200"/>
              </a:spcBef>
              <a:spcAft>
                <a:spcPts val="0"/>
              </a:spcAft>
              <a:buNone/>
            </a:pPr>
            <a:r>
              <a:rPr lang="en">
                <a:solidFill>
                  <a:schemeClr val="dk1"/>
                </a:solidFill>
                <a:latin typeface="Calibri"/>
                <a:ea typeface="Calibri"/>
                <a:cs typeface="Calibri"/>
                <a:sym typeface="Calibri"/>
              </a:rPr>
              <a:t>An important step is to determine how you will measure your chapter’s overall satisfaction. This involves identifying the core measures (key performance indicators) you want to gather data for. </a:t>
            </a:r>
            <a:endParaRPr>
              <a:solidFill>
                <a:schemeClr val="dk1"/>
              </a:solidFill>
              <a:latin typeface="Calibri"/>
              <a:ea typeface="Calibri"/>
              <a:cs typeface="Calibri"/>
              <a:sym typeface="Calibri"/>
            </a:endParaRPr>
          </a:p>
          <a:p>
            <a:pPr marL="0" lvl="0" indent="0" rtl="0">
              <a:lnSpc>
                <a:spcPct val="115000"/>
              </a:lnSpc>
              <a:spcBef>
                <a:spcPts val="1200"/>
              </a:spcBef>
              <a:spcAft>
                <a:spcPts val="0"/>
              </a:spcAft>
              <a:buNone/>
            </a:pPr>
            <a:r>
              <a:rPr lang="en">
                <a:solidFill>
                  <a:schemeClr val="dk1"/>
                </a:solidFill>
                <a:latin typeface="Calibri"/>
                <a:ea typeface="Calibri"/>
                <a:cs typeface="Calibri"/>
                <a:sym typeface="Calibri"/>
              </a:rPr>
              <a:t>Depending on the chapter’s activities, KPI could be some of the following:</a:t>
            </a:r>
            <a:endParaRPr>
              <a:solidFill>
                <a:schemeClr val="dk1"/>
              </a:solidFill>
              <a:latin typeface="Calibri"/>
              <a:ea typeface="Calibri"/>
              <a:cs typeface="Calibri"/>
              <a:sym typeface="Calibri"/>
            </a:endParaRPr>
          </a:p>
          <a:p>
            <a:pPr marL="0" lvl="0" indent="0" rtl="0">
              <a:spcBef>
                <a:spcPts val="600"/>
              </a:spcBef>
              <a:spcAft>
                <a:spcPts val="0"/>
              </a:spcAft>
              <a:buNone/>
            </a:pPr>
            <a:endParaRPr/>
          </a:p>
        </p:txBody>
      </p:sp>
      <p:pic>
        <p:nvPicPr>
          <p:cNvPr id="218" name="Shape 218"/>
          <p:cNvPicPr preferRelativeResize="0"/>
          <p:nvPr/>
        </p:nvPicPr>
        <p:blipFill>
          <a:blip r:embed="rId4">
            <a:alphaModFix/>
          </a:blip>
          <a:stretch>
            <a:fillRect/>
          </a:stretch>
        </p:blipFill>
        <p:spPr>
          <a:xfrm>
            <a:off x="4327463" y="1075775"/>
            <a:ext cx="4910462" cy="3416400"/>
          </a:xfrm>
          <a:prstGeom prst="rect">
            <a:avLst/>
          </a:prstGeom>
          <a:noFill/>
          <a:ln>
            <a:noFill/>
          </a:ln>
        </p:spPr>
      </p:pic>
      <p:pic>
        <p:nvPicPr>
          <p:cNvPr id="219" name="Shape 219"/>
          <p:cNvPicPr preferRelativeResize="0"/>
          <p:nvPr/>
        </p:nvPicPr>
        <p:blipFill>
          <a:blip r:embed="rId5">
            <a:alphaModFix/>
          </a:blip>
          <a:stretch>
            <a:fillRect/>
          </a:stretch>
        </p:blipFill>
        <p:spPr>
          <a:xfrm>
            <a:off x="112300" y="4669075"/>
            <a:ext cx="1749808" cy="39212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3250</Words>
  <Application>Microsoft Office PowerPoint</Application>
  <PresentationFormat>On-screen Show (16:9)</PresentationFormat>
  <Paragraphs>344</Paragraphs>
  <Slides>47</Slides>
  <Notes>47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47</vt:i4>
      </vt:variant>
    </vt:vector>
  </HeadingPairs>
  <TitlesOfParts>
    <vt:vector size="51" baseType="lpstr">
      <vt:lpstr>Arial</vt:lpstr>
      <vt:lpstr>Calibri</vt:lpstr>
      <vt:lpstr>Simple Light</vt:lpstr>
      <vt:lpstr>Office Theme</vt:lpstr>
      <vt:lpstr>Using Data to Build Member Programs &amp; Services  Saturday February 10, 2018, - 9:45 a.m. - 11:00 a.m.</vt:lpstr>
      <vt:lpstr>Session Overview</vt:lpstr>
      <vt:lpstr>Chapter Membership Research Overview</vt:lpstr>
      <vt:lpstr>Qualitative vs. Quantitative</vt:lpstr>
      <vt:lpstr>Qualitative</vt:lpstr>
      <vt:lpstr>Quantitative</vt:lpstr>
      <vt:lpstr>Methodological Considerations</vt:lpstr>
      <vt:lpstr>PowerPoint Presentation</vt:lpstr>
      <vt:lpstr>Membership Satisfaction </vt:lpstr>
      <vt:lpstr>PowerPoint Presentation</vt:lpstr>
      <vt:lpstr>Develop variables to understand membership satisfaction</vt:lpstr>
      <vt:lpstr>Examples for testing satisfaction</vt:lpstr>
      <vt:lpstr>PowerPoint Presentation</vt:lpstr>
      <vt:lpstr>Data Collection</vt:lpstr>
      <vt:lpstr>Data Collection</vt:lpstr>
      <vt:lpstr>PowerPoint Presentation</vt:lpstr>
      <vt:lpstr>Questionnaire Design Tips</vt:lpstr>
      <vt:lpstr>Questionnaire Design Tips</vt:lpstr>
      <vt:lpstr>Questionnaire Design Tips</vt:lpstr>
      <vt:lpstr>PowerPoint Presentation</vt:lpstr>
      <vt:lpstr>Analytical Techniques</vt:lpstr>
      <vt:lpstr>Analytical Techniques</vt:lpstr>
      <vt:lpstr>Analytical Techniques</vt:lpstr>
      <vt:lpstr>Analytical Techniques</vt:lpstr>
      <vt:lpstr>PowerPoint Presentation</vt:lpstr>
      <vt:lpstr>Post-data collection </vt:lpstr>
      <vt:lpstr>PowerPoint Presentation</vt:lpstr>
      <vt:lpstr>MMA</vt:lpstr>
      <vt:lpstr>What can you find in MMA?</vt:lpstr>
      <vt:lpstr>What can I do with this data?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Overall retention rate</vt:lpstr>
      <vt:lpstr>Retention rate formula</vt:lpstr>
      <vt:lpstr>Who’s our most vulnerable member?</vt:lpstr>
      <vt:lpstr>PowerPoint Presentation</vt:lpstr>
      <vt:lpstr>Using this info for programming</vt:lpstr>
      <vt:lpstr>Using this info for programming</vt:lpstr>
      <vt:lpstr>Tips</vt:lpstr>
      <vt:lpstr>Director of Member Research</vt:lpstr>
      <vt:lpstr>Director of Member Research</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Data to Build Member Programs &amp; Services  Saturday February 10, 2018, - 9:45 a.m. - 11:00 a.m.</dc:title>
  <dc:creator>Micayla Felicion</dc:creator>
  <cp:lastModifiedBy>Micayle Felicion</cp:lastModifiedBy>
  <cp:revision>1</cp:revision>
  <dcterms:modified xsi:type="dcterms:W3CDTF">2018-01-29T16:53:23Z</dcterms:modified>
</cp:coreProperties>
</file>